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36"/>
  </p:notesMasterIdLst>
  <p:sldIdLst>
    <p:sldId id="295" r:id="rId2"/>
    <p:sldId id="372" r:id="rId3"/>
    <p:sldId id="323" r:id="rId4"/>
    <p:sldId id="297" r:id="rId5"/>
    <p:sldId id="384" r:id="rId6"/>
    <p:sldId id="390" r:id="rId7"/>
    <p:sldId id="389" r:id="rId8"/>
    <p:sldId id="385" r:id="rId9"/>
    <p:sldId id="386" r:id="rId10"/>
    <p:sldId id="360" r:id="rId11"/>
    <p:sldId id="359" r:id="rId12"/>
    <p:sldId id="374" r:id="rId13"/>
    <p:sldId id="373" r:id="rId14"/>
    <p:sldId id="375" r:id="rId15"/>
    <p:sldId id="376" r:id="rId16"/>
    <p:sldId id="377" r:id="rId17"/>
    <p:sldId id="378" r:id="rId18"/>
    <p:sldId id="380" r:id="rId19"/>
    <p:sldId id="379" r:id="rId20"/>
    <p:sldId id="382" r:id="rId21"/>
    <p:sldId id="363" r:id="rId22"/>
    <p:sldId id="364" r:id="rId23"/>
    <p:sldId id="365" r:id="rId24"/>
    <p:sldId id="366" r:id="rId25"/>
    <p:sldId id="367" r:id="rId26"/>
    <p:sldId id="368" r:id="rId27"/>
    <p:sldId id="369" r:id="rId28"/>
    <p:sldId id="370" r:id="rId29"/>
    <p:sldId id="371" r:id="rId30"/>
    <p:sldId id="361" r:id="rId31"/>
    <p:sldId id="362" r:id="rId32"/>
    <p:sldId id="358" r:id="rId33"/>
    <p:sldId id="356" r:id="rId34"/>
    <p:sldId id="357" r:id="rId35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37"/>
      <p:bold r:id="rId38"/>
    </p:embeddedFont>
    <p:embeddedFont>
      <p:font typeface="Cambria Math" panose="02040503050406030204" pitchFamily="18" charset="0"/>
      <p:regular r:id="rId3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98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27" autoAdjust="0"/>
    <p:restoredTop sz="97545" autoAdjust="0"/>
  </p:normalViewPr>
  <p:slideViewPr>
    <p:cSldViewPr snapToGrid="0">
      <p:cViewPr>
        <p:scale>
          <a:sx n="75" d="100"/>
          <a:sy n="75" d="100"/>
        </p:scale>
        <p:origin x="54" y="3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286D96-7778-4FBD-A8C0-3F0026891390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7B4D79-A531-411D-A8C2-3BD8BB2F58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8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B4D79-A531-411D-A8C2-3BD8BB2F58A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56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B4D79-A531-411D-A8C2-3BD8BB2F58A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589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B4D79-A531-411D-A8C2-3BD8BB2F58A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879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B4D79-A531-411D-A8C2-3BD8BB2F58A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22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B4D79-A531-411D-A8C2-3BD8BB2F58A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6447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B4D79-A531-411D-A8C2-3BD8BB2F58A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911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B4D79-A531-411D-A8C2-3BD8BB2F58A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3890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B4D79-A531-411D-A8C2-3BD8BB2F58A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9897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B4D79-A531-411D-A8C2-3BD8BB2F58A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1829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B4D79-A531-411D-A8C2-3BD8BB2F58A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0166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B4D79-A531-411D-A8C2-3BD8BB2F58A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978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B4D79-A531-411D-A8C2-3BD8BB2F58A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3184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B4D79-A531-411D-A8C2-3BD8BB2F58A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9129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B4D79-A531-411D-A8C2-3BD8BB2F58A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9557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B4D79-A531-411D-A8C2-3BD8BB2F58A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6102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B4D79-A531-411D-A8C2-3BD8BB2F58A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7935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B4D79-A531-411D-A8C2-3BD8BB2F58A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6721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B4D79-A531-411D-A8C2-3BD8BB2F58A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6222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B4D79-A531-411D-A8C2-3BD8BB2F58A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2220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B4D79-A531-411D-A8C2-3BD8BB2F58A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2573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B4D79-A531-411D-A8C2-3BD8BB2F58A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3392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B4D79-A531-411D-A8C2-3BD8BB2F58A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184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B4D79-A531-411D-A8C2-3BD8BB2F58A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3939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B4D79-A531-411D-A8C2-3BD8BB2F58A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1880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B4D79-A531-411D-A8C2-3BD8BB2F58A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8955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B4D79-A531-411D-A8C2-3BD8BB2F58A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207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B4D79-A531-411D-A8C2-3BD8BB2F58A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821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B4D79-A531-411D-A8C2-3BD8BB2F58A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534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B4D79-A531-411D-A8C2-3BD8BB2F58A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532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B4D79-A531-411D-A8C2-3BD8BB2F58A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710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B4D79-A531-411D-A8C2-3BD8BB2F58A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863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B4D79-A531-411D-A8C2-3BD8BB2F58A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293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759983"/>
            <a:ext cx="7886700" cy="669017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 dirty="0"/>
              <a:t>Master Slide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2194" y="3422574"/>
            <a:ext cx="7736417" cy="435133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40EB08-8335-49FF-8E33-75DCC132BBCB}"/>
              </a:ext>
            </a:extLst>
          </p:cNvPr>
          <p:cNvSpPr/>
          <p:nvPr userDrawn="1"/>
        </p:nvSpPr>
        <p:spPr>
          <a:xfrm>
            <a:off x="195943" y="228600"/>
            <a:ext cx="432707" cy="60960"/>
          </a:xfrm>
          <a:prstGeom prst="rect">
            <a:avLst/>
          </a:prstGeom>
          <a:solidFill>
            <a:srgbClr val="199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7833351-9DA6-4B99-B18F-D5F0A98B54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1513" y="160020"/>
            <a:ext cx="3206750" cy="168275"/>
          </a:xfrm>
        </p:spPr>
        <p:txBody>
          <a:bodyPr>
            <a:no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04323A48-EBE7-44AD-AFC3-A5069799FB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635" y="335598"/>
            <a:ext cx="3206750" cy="411162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1998EF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948820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w/s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759983"/>
            <a:ext cx="7886700" cy="669017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 dirty="0"/>
              <a:t>Master Slide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2194" y="3422574"/>
            <a:ext cx="7736417" cy="4351338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lumMod val="50000"/>
                  </a:schemeClr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tx1">
                    <a:lumMod val="50000"/>
                  </a:schemeClr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tx1">
                    <a:lumMod val="50000"/>
                  </a:schemeClr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tx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40EB08-8335-49FF-8E33-75DCC132BBCB}"/>
              </a:ext>
            </a:extLst>
          </p:cNvPr>
          <p:cNvSpPr/>
          <p:nvPr userDrawn="1"/>
        </p:nvSpPr>
        <p:spPr>
          <a:xfrm>
            <a:off x="195943" y="228600"/>
            <a:ext cx="432707" cy="60960"/>
          </a:xfrm>
          <a:prstGeom prst="rect">
            <a:avLst/>
          </a:prstGeom>
          <a:solidFill>
            <a:srgbClr val="199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7833351-9DA6-4B99-B18F-D5F0A98B54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1513" y="160020"/>
            <a:ext cx="3206750" cy="168275"/>
          </a:xfrm>
        </p:spPr>
        <p:txBody>
          <a:bodyPr>
            <a:no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04323A48-EBE7-44AD-AFC3-A5069799FB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635" y="335598"/>
            <a:ext cx="3206750" cy="411162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1998EF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598346D-5B11-4A18-B48A-F93FE8D3D17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71513" y="2218599"/>
            <a:ext cx="7736417" cy="411162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565189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ts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2194" y="1253331"/>
            <a:ext cx="7736417" cy="4351338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lumMod val="50000"/>
                  </a:schemeClr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tx1">
                    <a:lumMod val="50000"/>
                  </a:schemeClr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tx1">
                    <a:lumMod val="50000"/>
                  </a:schemeClr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tx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40EB08-8335-49FF-8E33-75DCC132BBCB}"/>
              </a:ext>
            </a:extLst>
          </p:cNvPr>
          <p:cNvSpPr/>
          <p:nvPr userDrawn="1"/>
        </p:nvSpPr>
        <p:spPr>
          <a:xfrm>
            <a:off x="195943" y="228600"/>
            <a:ext cx="432707" cy="60960"/>
          </a:xfrm>
          <a:prstGeom prst="rect">
            <a:avLst/>
          </a:prstGeom>
          <a:solidFill>
            <a:srgbClr val="199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7833351-9DA6-4B99-B18F-D5F0A98B54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1513" y="160020"/>
            <a:ext cx="3206750" cy="168275"/>
          </a:xfrm>
        </p:spPr>
        <p:txBody>
          <a:bodyPr>
            <a:no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04323A48-EBE7-44AD-AFC3-A5069799FB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635" y="335598"/>
            <a:ext cx="3206750" cy="411162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1998EF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699194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759983"/>
            <a:ext cx="7886700" cy="669017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 dirty="0"/>
              <a:t>Master Slide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2194" y="3422574"/>
            <a:ext cx="7736417" cy="435133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40EB08-8335-49FF-8E33-75DCC132BBCB}"/>
              </a:ext>
            </a:extLst>
          </p:cNvPr>
          <p:cNvSpPr/>
          <p:nvPr userDrawn="1"/>
        </p:nvSpPr>
        <p:spPr>
          <a:xfrm>
            <a:off x="195943" y="228600"/>
            <a:ext cx="432707" cy="60960"/>
          </a:xfrm>
          <a:prstGeom prst="rect">
            <a:avLst/>
          </a:prstGeom>
          <a:solidFill>
            <a:srgbClr val="199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7833351-9DA6-4B99-B18F-D5F0A98B54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1513" y="160020"/>
            <a:ext cx="3206750" cy="168275"/>
          </a:xfrm>
        </p:spPr>
        <p:txBody>
          <a:bodyPr>
            <a:no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04323A48-EBE7-44AD-AFC3-A5069799FB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1353" y="335598"/>
            <a:ext cx="3206750" cy="411162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1998EF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628676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w/side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759983"/>
            <a:ext cx="7886700" cy="669017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 dirty="0"/>
              <a:t>Master Slide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2194" y="3422574"/>
            <a:ext cx="7736417" cy="4351338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7833351-9DA6-4B99-B18F-D5F0A98B54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1513" y="160020"/>
            <a:ext cx="3206750" cy="168275"/>
          </a:xfrm>
        </p:spPr>
        <p:txBody>
          <a:bodyPr>
            <a:no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04323A48-EBE7-44AD-AFC3-A5069799FB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1353" y="335598"/>
            <a:ext cx="3206750" cy="411162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1998EF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598346D-5B11-4A18-B48A-F93FE8D3D17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71513" y="2218599"/>
            <a:ext cx="7736417" cy="411162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40EB08-8335-49FF-8E33-75DCC132BBCB}"/>
              </a:ext>
            </a:extLst>
          </p:cNvPr>
          <p:cNvSpPr/>
          <p:nvPr userDrawn="1"/>
        </p:nvSpPr>
        <p:spPr>
          <a:xfrm>
            <a:off x="195943" y="228600"/>
            <a:ext cx="432707" cy="60960"/>
          </a:xfrm>
          <a:prstGeom prst="rect">
            <a:avLst/>
          </a:prstGeom>
          <a:solidFill>
            <a:srgbClr val="199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698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ts of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2194" y="1253331"/>
            <a:ext cx="7736417" cy="4351338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lumMod val="50000"/>
                  </a:schemeClr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tx1">
                    <a:lumMod val="50000"/>
                  </a:schemeClr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tx1">
                    <a:lumMod val="50000"/>
                  </a:schemeClr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tx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40EB08-8335-49FF-8E33-75DCC132BBCB}"/>
              </a:ext>
            </a:extLst>
          </p:cNvPr>
          <p:cNvSpPr/>
          <p:nvPr userDrawn="1"/>
        </p:nvSpPr>
        <p:spPr>
          <a:xfrm>
            <a:off x="195943" y="228600"/>
            <a:ext cx="432707" cy="60960"/>
          </a:xfrm>
          <a:prstGeom prst="rect">
            <a:avLst/>
          </a:prstGeom>
          <a:solidFill>
            <a:srgbClr val="199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7833351-9DA6-4B99-B18F-D5F0A98B54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1513" y="160020"/>
            <a:ext cx="3206750" cy="168275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04323A48-EBE7-44AD-AFC3-A5069799FB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635" y="335598"/>
            <a:ext cx="3206750" cy="411162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1998EF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435746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8E269-865E-49AE-B2FD-AD95D98A1A07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B6CDD8-31AC-493D-BE54-FE5A095D03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9965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85" r:id="rId2"/>
    <p:sldLayoutId id="2147483687" r:id="rId3"/>
    <p:sldLayoutId id="2147483684" r:id="rId4"/>
    <p:sldLayoutId id="2147483686" r:id="rId5"/>
    <p:sldLayoutId id="2147483688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9BD6C3-9D21-4778-974A-427D218EE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798" y="803842"/>
            <a:ext cx="7886700" cy="1001810"/>
          </a:xfrm>
        </p:spPr>
        <p:txBody>
          <a:bodyPr>
            <a:normAutofit/>
          </a:bodyPr>
          <a:lstStyle/>
          <a:p>
            <a:r>
              <a:rPr lang="en-US" altLang="ko-KR" sz="2400" b="1" dirty="0"/>
              <a:t>Automated Intracranial Artery Labeling using a Graph Neural Network and Hierarchical Refinement</a:t>
            </a:r>
            <a:endParaRPr lang="en-US" altLang="ko-KR" sz="2400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4BBEC1E-D49B-4D73-A7F5-F723ED157B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0FC9EDB-74E8-4024-A938-56554F365F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REVIEW</a:t>
            </a:r>
            <a:r>
              <a:rPr lang="ko-KR" altLang="en-US" dirty="0"/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435544-B259-486E-9DC0-D13710BD4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60" y="1954372"/>
            <a:ext cx="8282496" cy="341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4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FFA6B13-BF1A-4BEF-9572-F062E532CC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1512" y="160020"/>
            <a:ext cx="6218237" cy="168275"/>
          </a:xfrm>
        </p:spPr>
        <p:txBody>
          <a:bodyPr/>
          <a:lstStyle/>
          <a:p>
            <a:r>
              <a:rPr lang="en-US" altLang="ko-KR" dirty="0"/>
              <a:t>Automated Intracranial Artery Labeling using a Graph Neural Network and Hierarchical Refinement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99BCD124-FC11-491E-B909-5598706B5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634" y="335598"/>
            <a:ext cx="6917741" cy="411162"/>
          </a:xfrm>
        </p:spPr>
        <p:txBody>
          <a:bodyPr/>
          <a:lstStyle/>
          <a:p>
            <a:r>
              <a:rPr lang="en-US" altLang="ko-KR" b="1" dirty="0"/>
              <a:t>Graph neural network (GNN) for node and edge probabilities 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7">
                <a:extLst>
                  <a:ext uri="{FF2B5EF4-FFF2-40B4-BE49-F238E27FC236}">
                    <a16:creationId xmlns:a16="http://schemas.microsoft.com/office/drawing/2014/main" id="{053200EA-72FA-491E-B6F3-9D22349959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2194" y="1253331"/>
                <a:ext cx="7736417" cy="4351338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b="0" dirty="0"/>
                  <a:t>Node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b="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b="0" dirty="0"/>
                  <a:t> : </a:t>
                </a:r>
                <a:r>
                  <a:rPr lang="ko-KR" altLang="en-US" dirty="0"/>
                  <a:t>𝑥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𝑦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𝑧 </a:t>
                </a:r>
                <a:r>
                  <a:rPr lang="en-US" altLang="ko-KR" dirty="0"/>
                  <a:t>coordinates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b="0" dirty="0"/>
                  <a:t>  : radius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 : directional embedding of the node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The number of edges connected to a node can change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So direction features can’t be used as a direct input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ko-KR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Multi-label binary encodings to represent direction feature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Define 26 major directions in the 3D space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=1,   …,  26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br>
                  <a:rPr lang="en-US" altLang="ko-KR" dirty="0"/>
                </a:br>
                <a:r>
                  <a:rPr lang="en-US" altLang="ko-KR" dirty="0"/>
                  <a:t>where, for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…,7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−2,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…,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br>
                  <a:rPr lang="en-US" altLang="ko-KR" dirty="0"/>
                </a:br>
                <a:endParaRPr lang="en-US" altLang="ko-KR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ko-KR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7" name="내용 개체 틀 7">
                <a:extLst>
                  <a:ext uri="{FF2B5EF4-FFF2-40B4-BE49-F238E27FC236}">
                    <a16:creationId xmlns:a16="http://schemas.microsoft.com/office/drawing/2014/main" id="{053200EA-72FA-491E-B6F3-9D22349959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2194" y="1253331"/>
                <a:ext cx="7736417" cy="4351338"/>
              </a:xfrm>
              <a:blipFill>
                <a:blip r:embed="rId3"/>
                <a:stretch>
                  <a:fillRect l="-709" t="-14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20A3FC2A-590B-4391-A04A-4B68821F32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27"/>
          <a:stretch/>
        </p:blipFill>
        <p:spPr>
          <a:xfrm>
            <a:off x="2365227" y="4986391"/>
            <a:ext cx="3512553" cy="112484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9DE634A-AE92-4555-8DCF-A1FCC4FD7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988" y="5118727"/>
            <a:ext cx="2895297" cy="157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290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FFA6B13-BF1A-4BEF-9572-F062E532CC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1512" y="160020"/>
            <a:ext cx="6218237" cy="168275"/>
          </a:xfrm>
        </p:spPr>
        <p:txBody>
          <a:bodyPr/>
          <a:lstStyle/>
          <a:p>
            <a:r>
              <a:rPr lang="en-US" altLang="ko-KR" dirty="0"/>
              <a:t>Automated Intracranial Artery Labeling using a Graph Neural Network and Hierarchical Refinement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99BCD124-FC11-491E-B909-5598706B5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634" y="335598"/>
            <a:ext cx="6917741" cy="411162"/>
          </a:xfrm>
        </p:spPr>
        <p:txBody>
          <a:bodyPr/>
          <a:lstStyle/>
          <a:p>
            <a:r>
              <a:rPr lang="en-US" altLang="ko-KR" b="1" dirty="0"/>
              <a:t>Graph neural network (GNN) for node and edge probabilities 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7">
                <a:extLst>
                  <a:ext uri="{FF2B5EF4-FFF2-40B4-BE49-F238E27FC236}">
                    <a16:creationId xmlns:a16="http://schemas.microsoft.com/office/drawing/2014/main" id="{053200EA-72FA-491E-B6F3-9D22349959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2194" y="1253331"/>
                <a:ext cx="7736417" cy="2099748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ea typeface="Cambria Math" panose="02040503050406030204" pitchFamily="18" charset="0"/>
                  </a:rPr>
                  <a:t>Edge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𝓮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ko-KR" b="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All point connections where edge k connects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With edge features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𝓮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ko-KR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7" name="내용 개체 틀 7">
                <a:extLst>
                  <a:ext uri="{FF2B5EF4-FFF2-40B4-BE49-F238E27FC236}">
                    <a16:creationId xmlns:a16="http://schemas.microsoft.com/office/drawing/2014/main" id="{053200EA-72FA-491E-B6F3-9D22349959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2194" y="1253331"/>
                <a:ext cx="7736417" cy="2099748"/>
              </a:xfrm>
              <a:blipFill>
                <a:blip r:embed="rId3"/>
                <a:stretch>
                  <a:fillRect l="-709" t="-29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7AFA07-5350-447E-95EF-FE3F57288888}"/>
              </a:ext>
            </a:extLst>
          </p:cNvPr>
          <p:cNvSpPr txBox="1"/>
          <p:nvPr/>
        </p:nvSpPr>
        <p:spPr>
          <a:xfrm>
            <a:off x="892147" y="779819"/>
            <a:ext cx="735970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</a:rPr>
              <a:t>이러한 </a:t>
            </a:r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</a:rPr>
              <a:t>node, edge feature</a:t>
            </a:r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</a:rPr>
              <a:t>들을 </a:t>
            </a:r>
            <a:r>
              <a:rPr lang="en-US" altLang="ko-KR" dirty="0" err="1">
                <a:solidFill>
                  <a:schemeClr val="bg1"/>
                </a:solidFill>
                <a:highlight>
                  <a:srgbClr val="FFFF00"/>
                </a:highlight>
              </a:rPr>
              <a:t>ipynb</a:t>
            </a:r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</a:rPr>
              <a:t> </a:t>
            </a:r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</a:rPr>
              <a:t>코드 어느 부분에서 볼 수 있을까요</a:t>
            </a:r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</a:rPr>
              <a:t>?</a:t>
            </a:r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5543AB0-4AFA-489C-AA02-167F92A3C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58679"/>
            <a:ext cx="9144000" cy="379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122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FFA6B13-BF1A-4BEF-9572-F062E532CC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1512" y="160020"/>
            <a:ext cx="6218237" cy="168275"/>
          </a:xfrm>
        </p:spPr>
        <p:txBody>
          <a:bodyPr/>
          <a:lstStyle/>
          <a:p>
            <a:r>
              <a:rPr lang="en-US" altLang="ko-KR" dirty="0"/>
              <a:t>Automated Intracranial Artery Labeling using a Graph Neural Network and Hierarchical Refinement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99BCD124-FC11-491E-B909-5598706B5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634" y="335598"/>
            <a:ext cx="6917741" cy="411162"/>
          </a:xfrm>
        </p:spPr>
        <p:txBody>
          <a:bodyPr/>
          <a:lstStyle/>
          <a:p>
            <a:r>
              <a:rPr lang="en-US" altLang="ko-KR" b="1" dirty="0"/>
              <a:t>Graph neural network (GNN) for node and edge probabilities </a:t>
            </a:r>
            <a:endParaRPr lang="ko-KR" altLang="en-US" dirty="0"/>
          </a:p>
        </p:txBody>
      </p:sp>
      <p:sp>
        <p:nvSpPr>
          <p:cNvPr id="7" name="내용 개체 틀 7">
            <a:extLst>
              <a:ext uri="{FF2B5EF4-FFF2-40B4-BE49-F238E27FC236}">
                <a16:creationId xmlns:a16="http://schemas.microsoft.com/office/drawing/2014/main" id="{053200EA-72FA-491E-B6F3-9D2234995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94" y="1253331"/>
            <a:ext cx="7736417" cy="209974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graph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해당 그래프의 경로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=&gt;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지금 살펴볼 그래프는 해당 경로에서 불러온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0_7079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그래프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AFA07-5350-447E-95EF-FE3F57288888}"/>
              </a:ext>
            </a:extLst>
          </p:cNvPr>
          <p:cNvSpPr txBox="1"/>
          <p:nvPr/>
        </p:nvSpPr>
        <p:spPr>
          <a:xfrm>
            <a:off x="892147" y="779819"/>
            <a:ext cx="735970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</a:rPr>
              <a:t>이러한 </a:t>
            </a:r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</a:rPr>
              <a:t>node, edge feature</a:t>
            </a:r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</a:rPr>
              <a:t>들을 </a:t>
            </a:r>
            <a:r>
              <a:rPr lang="en-US" altLang="ko-KR" dirty="0" err="1">
                <a:solidFill>
                  <a:schemeClr val="bg1"/>
                </a:solidFill>
                <a:highlight>
                  <a:srgbClr val="FFFF00"/>
                </a:highlight>
              </a:rPr>
              <a:t>ipynb</a:t>
            </a:r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</a:rPr>
              <a:t> </a:t>
            </a:r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</a:rPr>
              <a:t>코드 어느 부분에서 볼 수 있을까요</a:t>
            </a:r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</a:rPr>
              <a:t>?</a:t>
            </a:r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5543AB0-4AFA-489C-AA02-167F92A3C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58679"/>
            <a:ext cx="9144000" cy="379932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D68C4CD-736C-4CC6-945A-AB2DB8B1A55D}"/>
              </a:ext>
            </a:extLst>
          </p:cNvPr>
          <p:cNvSpPr/>
          <p:nvPr/>
        </p:nvSpPr>
        <p:spPr>
          <a:xfrm>
            <a:off x="662634" y="5100953"/>
            <a:ext cx="8481366" cy="312057"/>
          </a:xfrm>
          <a:prstGeom prst="rect">
            <a:avLst/>
          </a:prstGeom>
          <a:noFill/>
          <a:ln w="76200">
            <a:solidFill>
              <a:srgbClr val="1998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2E1647-5460-4C84-A676-7154A50FB927}"/>
              </a:ext>
            </a:extLst>
          </p:cNvPr>
          <p:cNvSpPr/>
          <p:nvPr/>
        </p:nvSpPr>
        <p:spPr>
          <a:xfrm>
            <a:off x="662634" y="5538786"/>
            <a:ext cx="8481366" cy="312057"/>
          </a:xfrm>
          <a:prstGeom prst="rect">
            <a:avLst/>
          </a:prstGeom>
          <a:noFill/>
          <a:ln w="76200">
            <a:solidFill>
              <a:srgbClr val="1998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460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FFA6B13-BF1A-4BEF-9572-F062E532CC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1512" y="160020"/>
            <a:ext cx="6218237" cy="168275"/>
          </a:xfrm>
        </p:spPr>
        <p:txBody>
          <a:bodyPr/>
          <a:lstStyle/>
          <a:p>
            <a:r>
              <a:rPr lang="en-US" altLang="ko-KR" dirty="0"/>
              <a:t>Automated Intracranial Artery Labeling using a Graph Neural Network and Hierarchical Refinement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99BCD124-FC11-491E-B909-5598706B5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634" y="335598"/>
            <a:ext cx="6917741" cy="411162"/>
          </a:xfrm>
        </p:spPr>
        <p:txBody>
          <a:bodyPr/>
          <a:lstStyle/>
          <a:p>
            <a:r>
              <a:rPr lang="en-US" altLang="ko-KR" b="1" dirty="0"/>
              <a:t>Graph neural network (GNN) for node and edge probabilities </a:t>
            </a:r>
            <a:endParaRPr lang="ko-KR" altLang="en-US" dirty="0"/>
          </a:p>
        </p:txBody>
      </p:sp>
      <p:sp>
        <p:nvSpPr>
          <p:cNvPr id="7" name="내용 개체 틀 7">
            <a:extLst>
              <a:ext uri="{FF2B5EF4-FFF2-40B4-BE49-F238E27FC236}">
                <a16:creationId xmlns:a16="http://schemas.microsoft.com/office/drawing/2014/main" id="{053200EA-72FA-491E-B6F3-9D2234995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94" y="1253331"/>
            <a:ext cx="7736417" cy="209974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nodes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각각의 노드에 할당된 번호 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=&gt; 0_7079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는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총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97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개의 노드 존재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AFA07-5350-447E-95EF-FE3F57288888}"/>
              </a:ext>
            </a:extLst>
          </p:cNvPr>
          <p:cNvSpPr txBox="1"/>
          <p:nvPr/>
        </p:nvSpPr>
        <p:spPr>
          <a:xfrm>
            <a:off x="892147" y="779819"/>
            <a:ext cx="735970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</a:rPr>
              <a:t>이러한 </a:t>
            </a:r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</a:rPr>
              <a:t>node, edge feature</a:t>
            </a:r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</a:rPr>
              <a:t>들을 </a:t>
            </a:r>
            <a:r>
              <a:rPr lang="en-US" altLang="ko-KR" dirty="0" err="1">
                <a:solidFill>
                  <a:schemeClr val="bg1"/>
                </a:solidFill>
                <a:highlight>
                  <a:srgbClr val="FFFF00"/>
                </a:highlight>
              </a:rPr>
              <a:t>ipynb</a:t>
            </a:r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</a:rPr>
              <a:t> </a:t>
            </a:r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</a:rPr>
              <a:t>코드 어느 부분에서 볼 수 있을까요</a:t>
            </a:r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</a:rPr>
              <a:t>?</a:t>
            </a:r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5543AB0-4AFA-489C-AA02-167F92A3C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58679"/>
            <a:ext cx="9144000" cy="379932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D68C4CD-736C-4CC6-945A-AB2DB8B1A55D}"/>
              </a:ext>
            </a:extLst>
          </p:cNvPr>
          <p:cNvSpPr/>
          <p:nvPr/>
        </p:nvSpPr>
        <p:spPr>
          <a:xfrm>
            <a:off x="662634" y="6222878"/>
            <a:ext cx="8481366" cy="312057"/>
          </a:xfrm>
          <a:prstGeom prst="rect">
            <a:avLst/>
          </a:prstGeom>
          <a:noFill/>
          <a:ln w="76200">
            <a:solidFill>
              <a:srgbClr val="1998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297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FFA6B13-BF1A-4BEF-9572-F062E532CC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1512" y="160020"/>
            <a:ext cx="6218237" cy="168275"/>
          </a:xfrm>
        </p:spPr>
        <p:txBody>
          <a:bodyPr/>
          <a:lstStyle/>
          <a:p>
            <a:r>
              <a:rPr lang="en-US" altLang="ko-KR" dirty="0"/>
              <a:t>Automated Intracranial Artery Labeling using a Graph Neural Network and Hierarchical Refinement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99BCD124-FC11-491E-B909-5598706B5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634" y="335598"/>
            <a:ext cx="6917741" cy="411162"/>
          </a:xfrm>
        </p:spPr>
        <p:txBody>
          <a:bodyPr/>
          <a:lstStyle/>
          <a:p>
            <a:r>
              <a:rPr lang="en-US" altLang="ko-KR" b="1" dirty="0"/>
              <a:t>Graph neural network (GNN) for node and edge probabilities </a:t>
            </a:r>
            <a:endParaRPr lang="ko-KR" altLang="en-US" dirty="0"/>
          </a:p>
        </p:txBody>
      </p:sp>
      <p:sp>
        <p:nvSpPr>
          <p:cNvPr id="7" name="내용 개체 틀 7">
            <a:extLst>
              <a:ext uri="{FF2B5EF4-FFF2-40B4-BE49-F238E27FC236}">
                <a16:creationId xmlns:a16="http://schemas.microsoft.com/office/drawing/2014/main" id="{053200EA-72FA-491E-B6F3-9D2234995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94" y="1253331"/>
            <a:ext cx="7736417" cy="209974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degree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각각의 노드에 달린 엣지의 개수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(=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다른 노드와 연결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모든 노드 최소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이상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(1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이면 다른 노드와 연결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X)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=&gt; 0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번 노드는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개의 노드와 연결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, 1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번 노드는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개의 노드와 연결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, 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AFA07-5350-447E-95EF-FE3F57288888}"/>
              </a:ext>
            </a:extLst>
          </p:cNvPr>
          <p:cNvSpPr txBox="1"/>
          <p:nvPr/>
        </p:nvSpPr>
        <p:spPr>
          <a:xfrm>
            <a:off x="892147" y="779819"/>
            <a:ext cx="735970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</a:rPr>
              <a:t>이러한 </a:t>
            </a:r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</a:rPr>
              <a:t>node, edge feature</a:t>
            </a:r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</a:rPr>
              <a:t>들을 </a:t>
            </a:r>
            <a:r>
              <a:rPr lang="en-US" altLang="ko-KR" dirty="0" err="1">
                <a:solidFill>
                  <a:schemeClr val="bg1"/>
                </a:solidFill>
                <a:highlight>
                  <a:srgbClr val="FFFF00"/>
                </a:highlight>
              </a:rPr>
              <a:t>ipynb</a:t>
            </a:r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</a:rPr>
              <a:t> </a:t>
            </a:r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</a:rPr>
              <a:t>코드 어느 부분에서 볼 수 있을까요</a:t>
            </a:r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</a:rPr>
              <a:t>?</a:t>
            </a:r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5543AB0-4AFA-489C-AA02-167F92A3C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59956"/>
            <a:ext cx="9144000" cy="379932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D68C4CD-736C-4CC6-945A-AB2DB8B1A55D}"/>
              </a:ext>
            </a:extLst>
          </p:cNvPr>
          <p:cNvSpPr/>
          <p:nvPr/>
        </p:nvSpPr>
        <p:spPr>
          <a:xfrm>
            <a:off x="662634" y="4399352"/>
            <a:ext cx="8481366" cy="312057"/>
          </a:xfrm>
          <a:prstGeom prst="rect">
            <a:avLst/>
          </a:prstGeom>
          <a:noFill/>
          <a:ln w="76200">
            <a:solidFill>
              <a:srgbClr val="1998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151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FFA6B13-BF1A-4BEF-9572-F062E532CC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1512" y="160020"/>
            <a:ext cx="6218237" cy="168275"/>
          </a:xfrm>
        </p:spPr>
        <p:txBody>
          <a:bodyPr/>
          <a:lstStyle/>
          <a:p>
            <a:r>
              <a:rPr lang="en-US" altLang="ko-KR" dirty="0"/>
              <a:t>Automated Intracranial Artery Labeling using a Graph Neural Network and Hierarchical Refinement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99BCD124-FC11-491E-B909-5598706B5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634" y="335598"/>
            <a:ext cx="6917741" cy="411162"/>
          </a:xfrm>
        </p:spPr>
        <p:txBody>
          <a:bodyPr/>
          <a:lstStyle/>
          <a:p>
            <a:r>
              <a:rPr lang="en-US" altLang="ko-KR" b="1" dirty="0"/>
              <a:t>Graph neural network (GNN) for node and edge probabilities </a:t>
            </a:r>
            <a:endParaRPr lang="ko-KR" altLang="en-US" dirty="0"/>
          </a:p>
        </p:txBody>
      </p:sp>
      <p:sp>
        <p:nvSpPr>
          <p:cNvPr id="7" name="내용 개체 틀 7">
            <a:extLst>
              <a:ext uri="{FF2B5EF4-FFF2-40B4-BE49-F238E27FC236}">
                <a16:creationId xmlns:a16="http://schemas.microsoft.com/office/drawing/2014/main" id="{053200EA-72FA-491E-B6F3-9D2234995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94" y="1253331"/>
            <a:ext cx="7736417" cy="209974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degree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각각의 노드에 달린 엣지의 개수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(=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다른 노드와 연결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모든 노드 최소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이상 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=&gt; 0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번 노드는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개의 노드와 연결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, 1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번 노드는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개의 노드와 연결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, 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AFA07-5350-447E-95EF-FE3F57288888}"/>
              </a:ext>
            </a:extLst>
          </p:cNvPr>
          <p:cNvSpPr txBox="1"/>
          <p:nvPr/>
        </p:nvSpPr>
        <p:spPr>
          <a:xfrm>
            <a:off x="892147" y="779819"/>
            <a:ext cx="735970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</a:rPr>
              <a:t>이러한 </a:t>
            </a:r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</a:rPr>
              <a:t>node, edge feature</a:t>
            </a:r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</a:rPr>
              <a:t>들을 </a:t>
            </a:r>
            <a:r>
              <a:rPr lang="en-US" altLang="ko-KR" dirty="0" err="1">
                <a:solidFill>
                  <a:schemeClr val="bg1"/>
                </a:solidFill>
                <a:highlight>
                  <a:srgbClr val="FFFF00"/>
                </a:highlight>
              </a:rPr>
              <a:t>ipynb</a:t>
            </a:r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</a:rPr>
              <a:t> </a:t>
            </a:r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</a:rPr>
              <a:t>코드 어느 부분에서 볼 수 있을까요</a:t>
            </a:r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</a:rPr>
              <a:t>?</a:t>
            </a:r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5543AB0-4AFA-489C-AA02-167F92A3C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58679"/>
            <a:ext cx="9144000" cy="379932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D68C4CD-736C-4CC6-945A-AB2DB8B1A55D}"/>
              </a:ext>
            </a:extLst>
          </p:cNvPr>
          <p:cNvSpPr/>
          <p:nvPr/>
        </p:nvSpPr>
        <p:spPr>
          <a:xfrm>
            <a:off x="662634" y="4398075"/>
            <a:ext cx="8481366" cy="312057"/>
          </a:xfrm>
          <a:prstGeom prst="rect">
            <a:avLst/>
          </a:prstGeom>
          <a:noFill/>
          <a:ln w="76200">
            <a:solidFill>
              <a:srgbClr val="1998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088630-A443-4364-863F-B71BAEDBBDB3}"/>
              </a:ext>
            </a:extLst>
          </p:cNvPr>
          <p:cNvSpPr/>
          <p:nvPr/>
        </p:nvSpPr>
        <p:spPr>
          <a:xfrm>
            <a:off x="2156791" y="1523367"/>
            <a:ext cx="4572000" cy="5078313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>
            <a:spAutoFit/>
          </a:bodyPr>
          <a:lstStyle/>
          <a:p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[(0, 3), (1, 1), (2, 3), (3, 3), (4, 3), (5, 1), (6, 3), (7, 3), (8, 3), (9, 3), (10, 1), (11, 3), (12, 3), (13, 1), (14, 3), (15, 1), (16, 1), (17, 3), (18, 3), (19, 3), (20, 3), (21, 3), (22, 3), (23, 3), (24, 1), (25, 1), (26, 3), (27, 1), (28, 3), (29, 1), (30, 3), (31, 1), (32, 3), (33, 1), (34, 3), (35, 3), (36, 1), (37, 3), (38, 1), (39, 1), (40, 1), (41, 3), (42, 1), (43, 1), (44, 1), (45, 3), (46, 3), (47, 3), (48, 3), (49, 3), (50, 1), (51, 3), (52, 1), (53, 1), (54, 1), (55, 3), (56, 1), (57, 3), (58, 1), (59, 3), (60, 3), (61, 3), (62, 3), (63, 1), (64, 1), (65, 3), (66, 1), (67, 3), (68, 1), (69, 1), (70, 1), (71, 1), (72, 3), (73, 3), (74, 1), (75, 1), (76, 1), (77, 1), (78, 3), (79, 1), (80, 1), (81, 1), (82, 1), (83, 4), (84, 3), (85, 3), (86, 3), (87, 1), (88, 1), (89, 1), (90, 1), (91, 1), (92, 1), (93, 1), (94, 3), (95, 1), (96, 1)]</a:t>
            </a:r>
          </a:p>
        </p:txBody>
      </p:sp>
    </p:spTree>
    <p:extLst>
      <p:ext uri="{BB962C8B-B14F-4D97-AF65-F5344CB8AC3E}">
        <p14:creationId xmlns:p14="http://schemas.microsoft.com/office/powerpoint/2010/main" val="983314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FFA6B13-BF1A-4BEF-9572-F062E532CC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1512" y="160020"/>
            <a:ext cx="6218237" cy="168275"/>
          </a:xfrm>
        </p:spPr>
        <p:txBody>
          <a:bodyPr/>
          <a:lstStyle/>
          <a:p>
            <a:r>
              <a:rPr lang="en-US" altLang="ko-KR" dirty="0"/>
              <a:t>Automated Intracranial Artery Labeling using a Graph Neural Network and Hierarchical Refinement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99BCD124-FC11-491E-B909-5598706B5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634" y="335598"/>
            <a:ext cx="6917741" cy="411162"/>
          </a:xfrm>
        </p:spPr>
        <p:txBody>
          <a:bodyPr/>
          <a:lstStyle/>
          <a:p>
            <a:r>
              <a:rPr lang="en-US" altLang="ko-KR" b="1" dirty="0"/>
              <a:t>Graph neural network (GNN) for node and edge probabilities </a:t>
            </a:r>
            <a:endParaRPr lang="ko-KR" altLang="en-US" dirty="0"/>
          </a:p>
        </p:txBody>
      </p:sp>
      <p:sp>
        <p:nvSpPr>
          <p:cNvPr id="7" name="내용 개체 틀 7">
            <a:extLst>
              <a:ext uri="{FF2B5EF4-FFF2-40B4-BE49-F238E27FC236}">
                <a16:creationId xmlns:a16="http://schemas.microsoft.com/office/drawing/2014/main" id="{053200EA-72FA-491E-B6F3-9D2234995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94" y="1253331"/>
            <a:ext cx="7736417" cy="209974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edges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서로 연결된 노드와 노드의 번호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=&gt; 0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번 노드는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개의 노드와 연결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(0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1, 0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34, 0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96)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=&gt; 1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번 노드는 다른 노드와 연결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X (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그래서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edges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에 없음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AFA07-5350-447E-95EF-FE3F57288888}"/>
              </a:ext>
            </a:extLst>
          </p:cNvPr>
          <p:cNvSpPr txBox="1"/>
          <p:nvPr/>
        </p:nvSpPr>
        <p:spPr>
          <a:xfrm>
            <a:off x="892147" y="779819"/>
            <a:ext cx="735970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</a:rPr>
              <a:t>이러한 </a:t>
            </a:r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</a:rPr>
              <a:t>node, edge feature</a:t>
            </a:r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</a:rPr>
              <a:t>들을 </a:t>
            </a:r>
            <a:r>
              <a:rPr lang="en-US" altLang="ko-KR" dirty="0" err="1">
                <a:solidFill>
                  <a:schemeClr val="bg1"/>
                </a:solidFill>
                <a:highlight>
                  <a:srgbClr val="FFFF00"/>
                </a:highlight>
              </a:rPr>
              <a:t>ipynb</a:t>
            </a:r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</a:rPr>
              <a:t> </a:t>
            </a:r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</a:rPr>
              <a:t>코드 어느 부분에서 볼 수 있을까요</a:t>
            </a:r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</a:rPr>
              <a:t>?</a:t>
            </a:r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5543AB0-4AFA-489C-AA02-167F92A3C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59956"/>
            <a:ext cx="9144000" cy="379932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D68C4CD-736C-4CC6-945A-AB2DB8B1A55D}"/>
              </a:ext>
            </a:extLst>
          </p:cNvPr>
          <p:cNvSpPr/>
          <p:nvPr/>
        </p:nvSpPr>
        <p:spPr>
          <a:xfrm>
            <a:off x="662634" y="4867525"/>
            <a:ext cx="8481366" cy="312057"/>
          </a:xfrm>
          <a:prstGeom prst="rect">
            <a:avLst/>
          </a:prstGeom>
          <a:noFill/>
          <a:ln w="76200">
            <a:solidFill>
              <a:srgbClr val="1998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549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FFA6B13-BF1A-4BEF-9572-F062E532CC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1512" y="160020"/>
            <a:ext cx="6218237" cy="168275"/>
          </a:xfrm>
        </p:spPr>
        <p:txBody>
          <a:bodyPr/>
          <a:lstStyle/>
          <a:p>
            <a:r>
              <a:rPr lang="en-US" altLang="ko-KR" dirty="0"/>
              <a:t>Automated Intracranial Artery Labeling using a Graph Neural Network and Hierarchical Refinement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99BCD124-FC11-491E-B909-5598706B5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634" y="335598"/>
            <a:ext cx="6917741" cy="411162"/>
          </a:xfrm>
        </p:spPr>
        <p:txBody>
          <a:bodyPr/>
          <a:lstStyle/>
          <a:p>
            <a:r>
              <a:rPr lang="en-US" altLang="ko-KR" b="1" dirty="0"/>
              <a:t>Graph neural network (GNN) for node and edge probabilities </a:t>
            </a:r>
            <a:endParaRPr lang="ko-KR" altLang="en-US" dirty="0"/>
          </a:p>
        </p:txBody>
      </p:sp>
      <p:sp>
        <p:nvSpPr>
          <p:cNvPr id="7" name="내용 개체 틀 7">
            <a:extLst>
              <a:ext uri="{FF2B5EF4-FFF2-40B4-BE49-F238E27FC236}">
                <a16:creationId xmlns:a16="http://schemas.microsoft.com/office/drawing/2014/main" id="{053200EA-72FA-491E-B6F3-9D2234995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94" y="1253331"/>
            <a:ext cx="7736417" cy="209974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edges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서로 연결된 노드와 노드의 번호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=&gt; 0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번 노드는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개의 노드와 연결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(0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1, 0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34, 0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96)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=&gt; 1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번 노드는 다른 노드와 연결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X (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그래서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edges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에 없음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AFA07-5350-447E-95EF-FE3F57288888}"/>
              </a:ext>
            </a:extLst>
          </p:cNvPr>
          <p:cNvSpPr txBox="1"/>
          <p:nvPr/>
        </p:nvSpPr>
        <p:spPr>
          <a:xfrm>
            <a:off x="892147" y="779819"/>
            <a:ext cx="735970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</a:rPr>
              <a:t>이러한 </a:t>
            </a:r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</a:rPr>
              <a:t>node, edge feature</a:t>
            </a:r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</a:rPr>
              <a:t>들을 </a:t>
            </a:r>
            <a:r>
              <a:rPr lang="en-US" altLang="ko-KR" dirty="0" err="1">
                <a:solidFill>
                  <a:schemeClr val="bg1"/>
                </a:solidFill>
                <a:highlight>
                  <a:srgbClr val="FFFF00"/>
                </a:highlight>
              </a:rPr>
              <a:t>ipynb</a:t>
            </a:r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</a:rPr>
              <a:t> </a:t>
            </a:r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</a:rPr>
              <a:t>코드 어느 부분에서 볼 수 있을까요</a:t>
            </a:r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</a:rPr>
              <a:t>?</a:t>
            </a:r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5543AB0-4AFA-489C-AA02-167F92A3C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59956"/>
            <a:ext cx="9144000" cy="379932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D68C4CD-736C-4CC6-945A-AB2DB8B1A55D}"/>
              </a:ext>
            </a:extLst>
          </p:cNvPr>
          <p:cNvSpPr/>
          <p:nvPr/>
        </p:nvSpPr>
        <p:spPr>
          <a:xfrm>
            <a:off x="662634" y="4867525"/>
            <a:ext cx="8481366" cy="312057"/>
          </a:xfrm>
          <a:prstGeom prst="rect">
            <a:avLst/>
          </a:prstGeom>
          <a:noFill/>
          <a:ln w="76200">
            <a:solidFill>
              <a:srgbClr val="1998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F220E6-AE9B-4EB7-8DAF-9CC0B0150B50}"/>
              </a:ext>
            </a:extLst>
          </p:cNvPr>
          <p:cNvSpPr/>
          <p:nvPr/>
        </p:nvSpPr>
        <p:spPr>
          <a:xfrm>
            <a:off x="2156791" y="788670"/>
            <a:ext cx="4572000" cy="590931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>
            <a:spAutoFit/>
          </a:bodyPr>
          <a:lstStyle/>
          <a:p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[(0, 1), (0, 34), (0, 96), (2, 3), (2, 85), (2, 86), (3, 4), (3, 88), (4, 5), (4, 53), (6, 7), (6, 62), (6, 22), (7, 8), (7, 78), (8, 9), (8, 41), (9, 10), (9, 25), (11, 12), (11, 59), (11, 60), (12, 13), (12, 70), (14, 15), (14, 26), (14, 27), (16, 17), (17, 18), (17, 81), (18, 19), (18, 40), (19, 20), (19, 26), (20, 47), (20, 84), (21, 22), (21, 34), (21, 35), (22, 55), (23, 24), (23, 95), (23, 94), (26, 43), (28, 29), (28, 35), (28, 36), (30, 31), (30, 61), (30, 57), (32, 33), (32, 41), (32, 77), (34, 46), (35, 39), (37, 38), (37, 48), (37, 51), (41, 42), (44, 45), (45, 83), (45, 47), (46, 47), (46, 94), (48, 49), (48, 90), (49, 50), (49, 91), (51, 52), (51, 84), (54, 55), (55, 63), (56, 57), (57, 65), (58, 59), (59, 75), (60, 61), (60, 73), (61, 62), (62, 64), (65, 66), (65, 67), (67, 68), (67, 69), (71, 72), (72, 73), (72, 76), (73, 74), (78, 79), (78, 80), (82, 83), (83, 83), (84, 85), (85, 89), (86, 87), (86, 92), (93, 94)]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3637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FFA6B13-BF1A-4BEF-9572-F062E532CC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1512" y="160020"/>
            <a:ext cx="6218237" cy="168275"/>
          </a:xfrm>
        </p:spPr>
        <p:txBody>
          <a:bodyPr/>
          <a:lstStyle/>
          <a:p>
            <a:r>
              <a:rPr lang="en-US" altLang="ko-KR" dirty="0"/>
              <a:t>Automated Intracranial Artery Labeling using a Graph Neural Network and Hierarchical Refinement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99BCD124-FC11-491E-B909-5598706B5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634" y="335598"/>
            <a:ext cx="6917741" cy="411162"/>
          </a:xfrm>
        </p:spPr>
        <p:txBody>
          <a:bodyPr/>
          <a:lstStyle/>
          <a:p>
            <a:r>
              <a:rPr lang="en-US" altLang="ko-KR" b="1" dirty="0"/>
              <a:t>Graph neural network (GNN) for node and edge probabilities </a:t>
            </a:r>
            <a:endParaRPr lang="ko-KR" altLang="en-US" dirty="0"/>
          </a:p>
        </p:txBody>
      </p:sp>
      <p:sp>
        <p:nvSpPr>
          <p:cNvPr id="7" name="내용 개체 틀 7">
            <a:extLst>
              <a:ext uri="{FF2B5EF4-FFF2-40B4-BE49-F238E27FC236}">
                <a16:creationId xmlns:a16="http://schemas.microsoft.com/office/drawing/2014/main" id="{053200EA-72FA-491E-B6F3-9D2234995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94" y="1253331"/>
            <a:ext cx="7736417" cy="209974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adj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dist, rad, vestype, dir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개 데이터셋이 모두 동일한 방식으로 저장되어 있음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=&gt; 0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번 노드에서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번 노드에 대해 적힌 정보와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b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거꾸로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번 노드에서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번 노드에 대해 적힌 정보가 동일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AFA07-5350-447E-95EF-FE3F57288888}"/>
              </a:ext>
            </a:extLst>
          </p:cNvPr>
          <p:cNvSpPr txBox="1"/>
          <p:nvPr/>
        </p:nvSpPr>
        <p:spPr>
          <a:xfrm>
            <a:off x="892147" y="779819"/>
            <a:ext cx="735970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</a:rPr>
              <a:t>이러한 </a:t>
            </a:r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</a:rPr>
              <a:t>node, edge feature</a:t>
            </a:r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</a:rPr>
              <a:t>들을 </a:t>
            </a:r>
            <a:r>
              <a:rPr lang="en-US" altLang="ko-KR" dirty="0" err="1">
                <a:solidFill>
                  <a:schemeClr val="bg1"/>
                </a:solidFill>
                <a:highlight>
                  <a:srgbClr val="FFFF00"/>
                </a:highlight>
              </a:rPr>
              <a:t>ipynb</a:t>
            </a:r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</a:rPr>
              <a:t> </a:t>
            </a:r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</a:rPr>
              <a:t>코드 어느 부분에서 볼 수 있을까요</a:t>
            </a:r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</a:rPr>
              <a:t>?</a:t>
            </a:r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971D630-225D-472F-987E-307F58D76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20096"/>
            <a:ext cx="9144000" cy="383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473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FFA6B13-BF1A-4BEF-9572-F062E532CC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1512" y="160020"/>
            <a:ext cx="6218237" cy="168275"/>
          </a:xfrm>
        </p:spPr>
        <p:txBody>
          <a:bodyPr/>
          <a:lstStyle/>
          <a:p>
            <a:r>
              <a:rPr lang="en-US" altLang="ko-KR" dirty="0"/>
              <a:t>Automated Intracranial Artery Labeling using a Graph Neural Network and Hierarchical Refinement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99BCD124-FC11-491E-B909-5598706B5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634" y="335598"/>
            <a:ext cx="6917741" cy="411162"/>
          </a:xfrm>
        </p:spPr>
        <p:txBody>
          <a:bodyPr/>
          <a:lstStyle/>
          <a:p>
            <a:r>
              <a:rPr lang="en-US" altLang="ko-KR" b="1" dirty="0"/>
              <a:t>Graph neural network (GNN) for node and edge probabilities </a:t>
            </a:r>
            <a:endParaRPr lang="ko-KR" altLang="en-US" dirty="0"/>
          </a:p>
        </p:txBody>
      </p:sp>
      <p:sp>
        <p:nvSpPr>
          <p:cNvPr id="7" name="내용 개체 틀 7">
            <a:extLst>
              <a:ext uri="{FF2B5EF4-FFF2-40B4-BE49-F238E27FC236}">
                <a16:creationId xmlns:a16="http://schemas.microsoft.com/office/drawing/2014/main" id="{053200EA-72FA-491E-B6F3-9D2234995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94" y="1253331"/>
            <a:ext cx="7736417" cy="209974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adj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dist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각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노드끼리 거리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해당 엣지 혈관의 길이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rad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해당 엣지 혈관의 두께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radius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AFA07-5350-447E-95EF-FE3F57288888}"/>
              </a:ext>
            </a:extLst>
          </p:cNvPr>
          <p:cNvSpPr txBox="1"/>
          <p:nvPr/>
        </p:nvSpPr>
        <p:spPr>
          <a:xfrm>
            <a:off x="892147" y="779819"/>
            <a:ext cx="735970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</a:rPr>
              <a:t>이러한 </a:t>
            </a:r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</a:rPr>
              <a:t>node, edge feature</a:t>
            </a:r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</a:rPr>
              <a:t>들을 </a:t>
            </a:r>
            <a:r>
              <a:rPr lang="en-US" altLang="ko-KR" dirty="0" err="1">
                <a:solidFill>
                  <a:schemeClr val="bg1"/>
                </a:solidFill>
                <a:highlight>
                  <a:srgbClr val="FFFF00"/>
                </a:highlight>
              </a:rPr>
              <a:t>ipynb</a:t>
            </a:r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</a:rPr>
              <a:t> </a:t>
            </a:r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</a:rPr>
              <a:t>코드 어느 부분에서 볼 수 있을까요</a:t>
            </a:r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</a:rPr>
              <a:t>?</a:t>
            </a:r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</a:rPr>
              <a:t>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D554DED-6211-495A-BACE-C38ECE612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20096"/>
            <a:ext cx="9144000" cy="383790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062A9A-DCAE-4E8D-902C-3326F8FFE180}"/>
              </a:ext>
            </a:extLst>
          </p:cNvPr>
          <p:cNvSpPr/>
          <p:nvPr/>
        </p:nvSpPr>
        <p:spPr>
          <a:xfrm>
            <a:off x="662634" y="3477137"/>
            <a:ext cx="8481366" cy="402391"/>
          </a:xfrm>
          <a:prstGeom prst="rect">
            <a:avLst/>
          </a:prstGeom>
          <a:noFill/>
          <a:ln w="76200">
            <a:solidFill>
              <a:srgbClr val="1998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280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FB6DAE-9C6B-4482-ABBF-E7B679316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BD3EEF-CDA7-4A4C-9CE0-B80D1477F3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563AB4F-9A39-4900-AAF0-00DB204C01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2094C8-21D8-428D-8140-769ACDF60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48" y="857197"/>
            <a:ext cx="8886388" cy="4247238"/>
          </a:xfrm>
          <a:prstGeom prst="rect">
            <a:avLst/>
          </a:prstGeom>
        </p:spPr>
      </p:pic>
      <p:sp>
        <p:nvSpPr>
          <p:cNvPr id="8" name="오른쪽 중괄호 7">
            <a:extLst>
              <a:ext uri="{FF2B5EF4-FFF2-40B4-BE49-F238E27FC236}">
                <a16:creationId xmlns:a16="http://schemas.microsoft.com/office/drawing/2014/main" id="{7A994E4E-B96D-43FD-99E0-19BD6CD0789B}"/>
              </a:ext>
            </a:extLst>
          </p:cNvPr>
          <p:cNvSpPr/>
          <p:nvPr/>
        </p:nvSpPr>
        <p:spPr>
          <a:xfrm>
            <a:off x="5653876" y="1054100"/>
            <a:ext cx="289724" cy="2374900"/>
          </a:xfrm>
          <a:prstGeom prst="rightBrace">
            <a:avLst>
              <a:gd name="adj1" fmla="val 108276"/>
              <a:gd name="adj2" fmla="val 1191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9C9C8F-E2D9-4DF4-9A71-8D916D398B7B}"/>
              </a:ext>
            </a:extLst>
          </p:cNvPr>
          <p:cNvSpPr txBox="1"/>
          <p:nvPr/>
        </p:nvSpPr>
        <p:spPr>
          <a:xfrm>
            <a:off x="5943600" y="1054100"/>
            <a:ext cx="646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r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873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FFA6B13-BF1A-4BEF-9572-F062E532CC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1512" y="160020"/>
            <a:ext cx="6218237" cy="168275"/>
          </a:xfrm>
        </p:spPr>
        <p:txBody>
          <a:bodyPr/>
          <a:lstStyle/>
          <a:p>
            <a:r>
              <a:rPr lang="en-US" altLang="ko-KR" dirty="0"/>
              <a:t>Automated Intracranial Artery Labeling using a Graph Neural Network and Hierarchical Refinement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99BCD124-FC11-491E-B909-5598706B5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634" y="335598"/>
            <a:ext cx="6917741" cy="411162"/>
          </a:xfrm>
        </p:spPr>
        <p:txBody>
          <a:bodyPr/>
          <a:lstStyle/>
          <a:p>
            <a:r>
              <a:rPr lang="en-US" altLang="ko-KR" b="1" dirty="0"/>
              <a:t>Graph neural network (GNN) for node and edge probabilities </a:t>
            </a:r>
            <a:endParaRPr lang="ko-KR" altLang="en-US" dirty="0"/>
          </a:p>
        </p:txBody>
      </p:sp>
      <p:sp>
        <p:nvSpPr>
          <p:cNvPr id="7" name="내용 개체 틀 7">
            <a:extLst>
              <a:ext uri="{FF2B5EF4-FFF2-40B4-BE49-F238E27FC236}">
                <a16:creationId xmlns:a16="http://schemas.microsoft.com/office/drawing/2014/main" id="{053200EA-72FA-491E-B6F3-9D2234995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94" y="1253331"/>
            <a:ext cx="7736417" cy="209974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adj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vestype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개의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vestype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중 어느 것에 속하는지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onehot encoding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으로 표현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dir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(x,y,z) 3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개의 변수로 표현한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directional embedding of the node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AFA07-5350-447E-95EF-FE3F57288888}"/>
              </a:ext>
            </a:extLst>
          </p:cNvPr>
          <p:cNvSpPr txBox="1"/>
          <p:nvPr/>
        </p:nvSpPr>
        <p:spPr>
          <a:xfrm>
            <a:off x="892147" y="779819"/>
            <a:ext cx="735970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</a:rPr>
              <a:t>이러한 </a:t>
            </a:r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</a:rPr>
              <a:t>node, edge feature</a:t>
            </a:r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</a:rPr>
              <a:t>들을 </a:t>
            </a:r>
            <a:r>
              <a:rPr lang="en-US" altLang="ko-KR" dirty="0" err="1">
                <a:solidFill>
                  <a:schemeClr val="bg1"/>
                </a:solidFill>
                <a:highlight>
                  <a:srgbClr val="FFFF00"/>
                </a:highlight>
              </a:rPr>
              <a:t>ipynb</a:t>
            </a:r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</a:rPr>
              <a:t> </a:t>
            </a:r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</a:rPr>
              <a:t>코드 어느 부분에서 볼 수 있을까요</a:t>
            </a:r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</a:rPr>
              <a:t>?</a:t>
            </a:r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</a:rPr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CBB062-61AF-41A5-A5EC-74EB0E18F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20096"/>
            <a:ext cx="9144000" cy="383790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8CDB48-5E41-40A4-9CC5-3048F40C5471}"/>
              </a:ext>
            </a:extLst>
          </p:cNvPr>
          <p:cNvSpPr/>
          <p:nvPr/>
        </p:nvSpPr>
        <p:spPr>
          <a:xfrm>
            <a:off x="662634" y="3859650"/>
            <a:ext cx="8481366" cy="553324"/>
          </a:xfrm>
          <a:prstGeom prst="rect">
            <a:avLst/>
          </a:prstGeom>
          <a:noFill/>
          <a:ln w="76200">
            <a:solidFill>
              <a:srgbClr val="1998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856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FFA6B13-BF1A-4BEF-9572-F062E532CC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1512" y="160020"/>
            <a:ext cx="6218237" cy="168275"/>
          </a:xfrm>
        </p:spPr>
        <p:txBody>
          <a:bodyPr/>
          <a:lstStyle/>
          <a:p>
            <a:r>
              <a:rPr lang="en-US" altLang="ko-KR" dirty="0"/>
              <a:t>Automated Intracranial Artery Labeling using a Graph Neural Network and Hierarchical Refinement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99BCD124-FC11-491E-B909-5598706B5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634" y="335598"/>
            <a:ext cx="6917741" cy="411162"/>
          </a:xfrm>
        </p:spPr>
        <p:txBody>
          <a:bodyPr/>
          <a:lstStyle/>
          <a:p>
            <a:r>
              <a:rPr lang="en-US" altLang="ko-KR" b="1" dirty="0"/>
              <a:t>Graph neural network (GNN) for node and edge probabilities </a:t>
            </a:r>
            <a:endParaRPr lang="ko-KR" altLang="en-US" dirty="0"/>
          </a:p>
        </p:txBody>
      </p:sp>
      <p:sp>
        <p:nvSpPr>
          <p:cNvPr id="7" name="내용 개체 틀 7">
            <a:extLst>
              <a:ext uri="{FF2B5EF4-FFF2-40B4-BE49-F238E27FC236}">
                <a16:creationId xmlns:a16="http://schemas.microsoft.com/office/drawing/2014/main" id="{053200EA-72FA-491E-B6F3-9D2234995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94" y="1253331"/>
            <a:ext cx="7736417" cy="435133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ea typeface="Cambria Math" panose="02040503050406030204" pitchFamily="18" charset="0"/>
              </a:rPr>
              <a:t>Load dataset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89876FA-9083-4E9E-AF0C-A1D613E660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51"/>
          <a:stretch/>
        </p:blipFill>
        <p:spPr>
          <a:xfrm>
            <a:off x="0" y="1632857"/>
            <a:ext cx="9144000" cy="27855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481E48-A593-4090-A18D-FB69DCDCE583}"/>
              </a:ext>
            </a:extLst>
          </p:cNvPr>
          <p:cNvSpPr/>
          <p:nvPr/>
        </p:nvSpPr>
        <p:spPr>
          <a:xfrm>
            <a:off x="965201" y="2096952"/>
            <a:ext cx="6183085" cy="312057"/>
          </a:xfrm>
          <a:prstGeom prst="rect">
            <a:avLst/>
          </a:prstGeom>
          <a:noFill/>
          <a:ln w="76200">
            <a:solidFill>
              <a:srgbClr val="1998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963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FFA6B13-BF1A-4BEF-9572-F062E532CC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1512" y="160020"/>
            <a:ext cx="6218237" cy="168275"/>
          </a:xfrm>
        </p:spPr>
        <p:txBody>
          <a:bodyPr/>
          <a:lstStyle/>
          <a:p>
            <a:r>
              <a:rPr lang="en-US" altLang="ko-KR" dirty="0"/>
              <a:t>Automated Intracranial Artery Labeling using a Graph Neural Network and Hierarchical Refinement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99BCD124-FC11-491E-B909-5598706B5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634" y="335598"/>
            <a:ext cx="6917741" cy="411162"/>
          </a:xfrm>
        </p:spPr>
        <p:txBody>
          <a:bodyPr/>
          <a:lstStyle/>
          <a:p>
            <a:r>
              <a:rPr lang="en-US" altLang="ko-KR" b="1" dirty="0"/>
              <a:t>Graph neural network (GNN) for node and edge probabilities </a:t>
            </a:r>
            <a:endParaRPr lang="ko-KR" altLang="en-US" dirty="0"/>
          </a:p>
        </p:txBody>
      </p:sp>
      <p:sp>
        <p:nvSpPr>
          <p:cNvPr id="7" name="내용 개체 틀 7">
            <a:extLst>
              <a:ext uri="{FF2B5EF4-FFF2-40B4-BE49-F238E27FC236}">
                <a16:creationId xmlns:a16="http://schemas.microsoft.com/office/drawing/2014/main" id="{053200EA-72FA-491E-B6F3-9D2234995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94" y="1253331"/>
            <a:ext cx="7736417" cy="435133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ea typeface="Cambria Math" panose="02040503050406030204" pitchFamily="18" charset="0"/>
              </a:rPr>
              <a:t>Load dataset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89876FA-9083-4E9E-AF0C-A1D613E660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51"/>
          <a:stretch/>
        </p:blipFill>
        <p:spPr>
          <a:xfrm>
            <a:off x="0" y="1632857"/>
            <a:ext cx="9144000" cy="278557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AF1E821-D46A-4DC1-B9E1-566B256AF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600" y="480601"/>
            <a:ext cx="6620799" cy="589679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7A266CA-C091-4CD9-9015-205108C249F1}"/>
              </a:ext>
            </a:extLst>
          </p:cNvPr>
          <p:cNvSpPr/>
          <p:nvPr/>
        </p:nvSpPr>
        <p:spPr>
          <a:xfrm>
            <a:off x="2148115" y="5579129"/>
            <a:ext cx="1625599" cy="262871"/>
          </a:xfrm>
          <a:prstGeom prst="rect">
            <a:avLst/>
          </a:prstGeom>
          <a:noFill/>
          <a:ln w="76200">
            <a:solidFill>
              <a:srgbClr val="1998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FEBA34-7D7B-452C-B4B0-48AA9791C1B6}"/>
              </a:ext>
            </a:extLst>
          </p:cNvPr>
          <p:cNvSpPr txBox="1"/>
          <p:nvPr/>
        </p:nvSpPr>
        <p:spPr>
          <a:xfrm>
            <a:off x="744546" y="6394432"/>
            <a:ext cx="479490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</a:rPr>
              <a:t>네</a:t>
            </a:r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</a:rPr>
              <a:t>. Db</a:t>
            </a:r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</a:rPr>
              <a:t>별로 </a:t>
            </a:r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</a:rPr>
              <a:t>train/</a:t>
            </a:r>
            <a:r>
              <a:rPr lang="en-US" altLang="ko-KR" dirty="0" err="1">
                <a:solidFill>
                  <a:schemeClr val="bg1"/>
                </a:solidFill>
                <a:highlight>
                  <a:srgbClr val="FFFF00"/>
                </a:highlight>
              </a:rPr>
              <a:t>val</a:t>
            </a:r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</a:rPr>
              <a:t>/test</a:t>
            </a:r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</a:rPr>
              <a:t>를 분리한 것 같습니다</a:t>
            </a:r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</a:rPr>
              <a:t>.</a:t>
            </a:r>
            <a:endParaRPr lang="ko-KR" altLang="en-US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7525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FFA6B13-BF1A-4BEF-9572-F062E532CC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1512" y="160020"/>
            <a:ext cx="6218237" cy="168275"/>
          </a:xfrm>
        </p:spPr>
        <p:txBody>
          <a:bodyPr/>
          <a:lstStyle/>
          <a:p>
            <a:r>
              <a:rPr lang="en-US" altLang="ko-KR" dirty="0"/>
              <a:t>Automated Intracranial Artery Labeling using a Graph Neural Network and Hierarchical Refinement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99BCD124-FC11-491E-B909-5598706B5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634" y="335598"/>
            <a:ext cx="6917741" cy="411162"/>
          </a:xfrm>
        </p:spPr>
        <p:txBody>
          <a:bodyPr/>
          <a:lstStyle/>
          <a:p>
            <a:r>
              <a:rPr lang="en-US" altLang="ko-KR" b="1" dirty="0"/>
              <a:t>Graph neural network (GNN) for node and edge probabilities </a:t>
            </a:r>
            <a:endParaRPr lang="ko-KR" altLang="en-US" dirty="0"/>
          </a:p>
        </p:txBody>
      </p:sp>
      <p:sp>
        <p:nvSpPr>
          <p:cNvPr id="7" name="내용 개체 틀 7">
            <a:extLst>
              <a:ext uri="{FF2B5EF4-FFF2-40B4-BE49-F238E27FC236}">
                <a16:creationId xmlns:a16="http://schemas.microsoft.com/office/drawing/2014/main" id="{053200EA-72FA-491E-B6F3-9D2234995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94" y="1253331"/>
            <a:ext cx="7736417" cy="435133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ea typeface="Cambria Math" panose="02040503050406030204" pitchFamily="18" charset="0"/>
              </a:rPr>
              <a:t>Frequency count : node</a:t>
            </a:r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30797AE-6A9B-4450-989D-2764912D8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866" y="1663056"/>
            <a:ext cx="9144000" cy="353188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062970C-688C-4438-8E30-849BA05AF3E6}"/>
              </a:ext>
            </a:extLst>
          </p:cNvPr>
          <p:cNvSpPr/>
          <p:nvPr/>
        </p:nvSpPr>
        <p:spPr>
          <a:xfrm>
            <a:off x="2053772" y="2510609"/>
            <a:ext cx="1023257" cy="312057"/>
          </a:xfrm>
          <a:prstGeom prst="rect">
            <a:avLst/>
          </a:prstGeom>
          <a:noFill/>
          <a:ln w="12700">
            <a:solidFill>
              <a:srgbClr val="1998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657373-2048-4455-A91B-8727C8A8440B}"/>
              </a:ext>
            </a:extLst>
          </p:cNvPr>
          <p:cNvSpPr/>
          <p:nvPr/>
        </p:nvSpPr>
        <p:spPr>
          <a:xfrm>
            <a:off x="4180114" y="2510609"/>
            <a:ext cx="783771" cy="312057"/>
          </a:xfrm>
          <a:prstGeom prst="rect">
            <a:avLst/>
          </a:prstGeom>
          <a:noFill/>
          <a:ln w="12700">
            <a:solidFill>
              <a:srgbClr val="1998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4B650C-7141-4A43-AAEC-C861CF46C163}"/>
              </a:ext>
            </a:extLst>
          </p:cNvPr>
          <p:cNvSpPr txBox="1"/>
          <p:nvPr/>
        </p:nvSpPr>
        <p:spPr>
          <a:xfrm>
            <a:off x="1782663" y="5673165"/>
            <a:ext cx="3198311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</a:rPr>
              <a:t>잘 이해가 가지 않습니다</a:t>
            </a:r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</a:rPr>
              <a:t>. </a:t>
            </a:r>
          </a:p>
          <a:p>
            <a:r>
              <a:rPr lang="en-US" altLang="ko-KR" dirty="0" err="1">
                <a:solidFill>
                  <a:schemeClr val="bg1"/>
                </a:solidFill>
                <a:highlight>
                  <a:srgbClr val="FFFF00"/>
                </a:highlight>
              </a:rPr>
              <a:t>ni</a:t>
            </a:r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</a:rPr>
              <a:t>[‘biotype’]</a:t>
            </a:r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</a:rPr>
              <a:t>이 무슨 뜻일까요</a:t>
            </a:r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</a:rPr>
              <a:t>?</a:t>
            </a:r>
            <a:endParaRPr lang="ko-KR" altLang="en-US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6B184B-52F5-4521-AB3D-0DCD48BE56DC}"/>
              </a:ext>
            </a:extLst>
          </p:cNvPr>
          <p:cNvSpPr txBox="1"/>
          <p:nvPr/>
        </p:nvSpPr>
        <p:spPr>
          <a:xfrm>
            <a:off x="139744" y="6370393"/>
            <a:ext cx="96824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>
                <a:solidFill>
                  <a:schemeClr val="bg1"/>
                </a:solidFill>
              </a:rPr>
              <a:t>https://reader.elsevier.com/reader/sd/pii/S0730725X18305381?token=3C98CFD28C0D0C9469A5337A466B9F1DA0F260E95AC8301CD606D181F4B6B457000AA95A04F87B7A11297DFEF27FCBAE</a:t>
            </a:r>
            <a:endParaRPr lang="ko-KR" altLang="en-US" sz="90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43FCDF-D952-45DB-A5EA-EE15B9761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581" y="3052028"/>
            <a:ext cx="1409897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308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FFA6B13-BF1A-4BEF-9572-F062E532CC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1512" y="160020"/>
            <a:ext cx="6218237" cy="168275"/>
          </a:xfrm>
        </p:spPr>
        <p:txBody>
          <a:bodyPr/>
          <a:lstStyle/>
          <a:p>
            <a:r>
              <a:rPr lang="en-US" altLang="ko-KR" dirty="0"/>
              <a:t>Automated Intracranial Artery Labeling using a Graph Neural Network and Hierarchical Refinement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99BCD124-FC11-491E-B909-5598706B5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634" y="335598"/>
            <a:ext cx="6917741" cy="411162"/>
          </a:xfrm>
        </p:spPr>
        <p:txBody>
          <a:bodyPr/>
          <a:lstStyle/>
          <a:p>
            <a:r>
              <a:rPr lang="en-US" altLang="ko-KR" b="1" dirty="0"/>
              <a:t>Graph neural network (GNN) for node and edge probabilities </a:t>
            </a:r>
            <a:endParaRPr lang="ko-KR" altLang="en-US" dirty="0"/>
          </a:p>
        </p:txBody>
      </p:sp>
      <p:sp>
        <p:nvSpPr>
          <p:cNvPr id="7" name="내용 개체 틀 7">
            <a:extLst>
              <a:ext uri="{FF2B5EF4-FFF2-40B4-BE49-F238E27FC236}">
                <a16:creationId xmlns:a16="http://schemas.microsoft.com/office/drawing/2014/main" id="{053200EA-72FA-491E-B6F3-9D2234995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94" y="1253331"/>
            <a:ext cx="7736417" cy="435133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ea typeface="Cambria Math" panose="02040503050406030204" pitchFamily="18" charset="0"/>
              </a:rPr>
              <a:t>Frequency count : node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FAB07C-0736-4145-932F-D640C1AC9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4028"/>
            <a:ext cx="9144000" cy="353188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E6A7457-45FE-440E-AAD6-49C11E730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158" y="244157"/>
            <a:ext cx="5246172" cy="55714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055E66-BFDA-4B30-991F-811D0AC7B4E5}"/>
              </a:ext>
            </a:extLst>
          </p:cNvPr>
          <p:cNvSpPr txBox="1"/>
          <p:nvPr/>
        </p:nvSpPr>
        <p:spPr>
          <a:xfrm>
            <a:off x="2647854" y="5999013"/>
            <a:ext cx="426911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</a:rPr>
              <a:t>Bar</a:t>
            </a:r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</a:rPr>
              <a:t>그래프의 </a:t>
            </a:r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</a:rPr>
              <a:t>x</a:t>
            </a:r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</a:rPr>
              <a:t>축과 </a:t>
            </a:r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</a:rPr>
              <a:t>y</a:t>
            </a:r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</a:rPr>
              <a:t>축이 안 나와있네요</a:t>
            </a:r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2516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FFA6B13-BF1A-4BEF-9572-F062E532CC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1512" y="160020"/>
            <a:ext cx="6218237" cy="168275"/>
          </a:xfrm>
        </p:spPr>
        <p:txBody>
          <a:bodyPr/>
          <a:lstStyle/>
          <a:p>
            <a:r>
              <a:rPr lang="en-US" altLang="ko-KR" dirty="0"/>
              <a:t>Automated Intracranial Artery Labeling using a Graph Neural Network and Hierarchical Refinement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99BCD124-FC11-491E-B909-5598706B5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634" y="335598"/>
            <a:ext cx="6917741" cy="411162"/>
          </a:xfrm>
        </p:spPr>
        <p:txBody>
          <a:bodyPr/>
          <a:lstStyle/>
          <a:p>
            <a:r>
              <a:rPr lang="en-US" altLang="ko-KR" b="1" dirty="0"/>
              <a:t>Graph neural network (GNN) for node and edge probabilities </a:t>
            </a:r>
            <a:endParaRPr lang="ko-KR" altLang="en-US" dirty="0"/>
          </a:p>
        </p:txBody>
      </p:sp>
      <p:sp>
        <p:nvSpPr>
          <p:cNvPr id="7" name="내용 개체 틀 7">
            <a:extLst>
              <a:ext uri="{FF2B5EF4-FFF2-40B4-BE49-F238E27FC236}">
                <a16:creationId xmlns:a16="http://schemas.microsoft.com/office/drawing/2014/main" id="{053200EA-72FA-491E-B6F3-9D2234995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94" y="1253331"/>
            <a:ext cx="7736417" cy="435133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ea typeface="Cambria Math" panose="02040503050406030204" pitchFamily="18" charset="0"/>
              </a:rPr>
              <a:t>Frequency count : edge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0B302CC-F9E9-4A3E-83F9-BDAE2150C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1516"/>
            <a:ext cx="9144000" cy="347885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BAE1C20-7ACB-4583-8077-B0AF60299F82}"/>
              </a:ext>
            </a:extLst>
          </p:cNvPr>
          <p:cNvSpPr/>
          <p:nvPr/>
        </p:nvSpPr>
        <p:spPr>
          <a:xfrm>
            <a:off x="1836057" y="2518229"/>
            <a:ext cx="2111829" cy="312057"/>
          </a:xfrm>
          <a:prstGeom prst="rect">
            <a:avLst/>
          </a:prstGeom>
          <a:noFill/>
          <a:ln w="76200">
            <a:solidFill>
              <a:srgbClr val="1998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F80D04-1139-437D-96FD-C3B2B47719FE}"/>
              </a:ext>
            </a:extLst>
          </p:cNvPr>
          <p:cNvSpPr/>
          <p:nvPr/>
        </p:nvSpPr>
        <p:spPr>
          <a:xfrm>
            <a:off x="5268686" y="2518229"/>
            <a:ext cx="783771" cy="312057"/>
          </a:xfrm>
          <a:prstGeom prst="rect">
            <a:avLst/>
          </a:prstGeom>
          <a:noFill/>
          <a:ln w="76200">
            <a:solidFill>
              <a:srgbClr val="1998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E3395D-AEFE-4964-AD42-29235CE46092}"/>
              </a:ext>
            </a:extLst>
          </p:cNvPr>
          <p:cNvSpPr txBox="1"/>
          <p:nvPr/>
        </p:nvSpPr>
        <p:spPr>
          <a:xfrm>
            <a:off x="1700060" y="5604669"/>
            <a:ext cx="574388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highlight>
                  <a:srgbClr val="FFFF00"/>
                </a:highlight>
              </a:rPr>
              <a:t>Generate_graph</a:t>
            </a:r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</a:rPr>
              <a:t>라는 함수는 어디에서 나온 함수인가요</a:t>
            </a:r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97106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FFA6B13-BF1A-4BEF-9572-F062E532CC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1512" y="160020"/>
            <a:ext cx="6218237" cy="168275"/>
          </a:xfrm>
        </p:spPr>
        <p:txBody>
          <a:bodyPr/>
          <a:lstStyle/>
          <a:p>
            <a:r>
              <a:rPr lang="en-US" altLang="ko-KR" dirty="0"/>
              <a:t>Automated Intracranial Artery Labeling using a Graph Neural Network and Hierarchical Refinement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99BCD124-FC11-491E-B909-5598706B5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634" y="335598"/>
            <a:ext cx="6917741" cy="411162"/>
          </a:xfrm>
        </p:spPr>
        <p:txBody>
          <a:bodyPr/>
          <a:lstStyle/>
          <a:p>
            <a:r>
              <a:rPr lang="en-US" altLang="ko-KR" b="1" dirty="0"/>
              <a:t>Graph neural network (GNN) for node and edge probabilities </a:t>
            </a:r>
            <a:endParaRPr lang="ko-KR" altLang="en-US" dirty="0"/>
          </a:p>
        </p:txBody>
      </p:sp>
      <p:sp>
        <p:nvSpPr>
          <p:cNvPr id="7" name="내용 개체 틀 7">
            <a:extLst>
              <a:ext uri="{FF2B5EF4-FFF2-40B4-BE49-F238E27FC236}">
                <a16:creationId xmlns:a16="http://schemas.microsoft.com/office/drawing/2014/main" id="{053200EA-72FA-491E-B6F3-9D2234995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94" y="1253331"/>
            <a:ext cx="7736417" cy="435133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ea typeface="Cambria Math" panose="02040503050406030204" pitchFamily="18" charset="0"/>
              </a:rPr>
              <a:t>Frequency count : edge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0B302CC-F9E9-4A3E-83F9-BDAE2150C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1516"/>
            <a:ext cx="9144000" cy="347885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D1C9775-CF26-49EE-BBF8-321906D4B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548" y="1476102"/>
            <a:ext cx="5572903" cy="3905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13C456-911C-4F48-839B-A7742228778D}"/>
              </a:ext>
            </a:extLst>
          </p:cNvPr>
          <p:cNvSpPr txBox="1"/>
          <p:nvPr/>
        </p:nvSpPr>
        <p:spPr>
          <a:xfrm>
            <a:off x="2647854" y="5999013"/>
            <a:ext cx="426911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</a:rPr>
              <a:t>Bar</a:t>
            </a:r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</a:rPr>
              <a:t>그래프의 </a:t>
            </a:r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</a:rPr>
              <a:t>x</a:t>
            </a:r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</a:rPr>
              <a:t>축과 </a:t>
            </a:r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</a:rPr>
              <a:t>y</a:t>
            </a:r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</a:rPr>
              <a:t>축이 안 나와있네요</a:t>
            </a:r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909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FFA6B13-BF1A-4BEF-9572-F062E532CC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1512" y="160020"/>
            <a:ext cx="6218237" cy="168275"/>
          </a:xfrm>
        </p:spPr>
        <p:txBody>
          <a:bodyPr/>
          <a:lstStyle/>
          <a:p>
            <a:r>
              <a:rPr lang="en-US" altLang="ko-KR" dirty="0"/>
              <a:t>Automated Intracranial Artery Labeling using a Graph Neural Network and Hierarchical Refinement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99BCD124-FC11-491E-B909-5598706B5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634" y="335598"/>
            <a:ext cx="6917741" cy="411162"/>
          </a:xfrm>
        </p:spPr>
        <p:txBody>
          <a:bodyPr/>
          <a:lstStyle/>
          <a:p>
            <a:r>
              <a:rPr lang="en-US" altLang="ko-KR" b="1" dirty="0"/>
              <a:t>Graph neural network (GNN) for node and edge probabilities </a:t>
            </a:r>
            <a:endParaRPr lang="ko-KR" altLang="en-US" dirty="0"/>
          </a:p>
        </p:txBody>
      </p:sp>
      <p:sp>
        <p:nvSpPr>
          <p:cNvPr id="7" name="내용 개체 틀 7">
            <a:extLst>
              <a:ext uri="{FF2B5EF4-FFF2-40B4-BE49-F238E27FC236}">
                <a16:creationId xmlns:a16="http://schemas.microsoft.com/office/drawing/2014/main" id="{053200EA-72FA-491E-B6F3-9D2234995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94" y="1253331"/>
            <a:ext cx="7736417" cy="435133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ea typeface="Cambria Math" panose="02040503050406030204" pitchFamily="18" charset="0"/>
              </a:rPr>
              <a:t>Visualize example graphs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4B710A-8AD3-4EDC-BFD0-3C18B9A07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0671"/>
            <a:ext cx="9144000" cy="41336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5FB4FB-43B3-45E0-9177-16B931BD68EA}"/>
              </a:ext>
            </a:extLst>
          </p:cNvPr>
          <p:cNvSpPr txBox="1"/>
          <p:nvPr/>
        </p:nvSpPr>
        <p:spPr>
          <a:xfrm>
            <a:off x="1986945" y="6153070"/>
            <a:ext cx="333937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highlight>
                  <a:srgbClr val="FFFF00"/>
                </a:highlight>
              </a:rPr>
              <a:t>gnn_utils</a:t>
            </a:r>
            <a:r>
              <a:rPr lang="ko-KR" altLang="en-US" dirty="0">
                <a:solidFill>
                  <a:schemeClr val="bg1"/>
                </a:solidFill>
                <a:highlight>
                  <a:srgbClr val="FFFF00"/>
                </a:highlight>
              </a:rPr>
              <a:t>는 어디에서 왔는지요</a:t>
            </a:r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19238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FFA6B13-BF1A-4BEF-9572-F062E532CC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1512" y="160020"/>
            <a:ext cx="6218237" cy="168275"/>
          </a:xfrm>
        </p:spPr>
        <p:txBody>
          <a:bodyPr/>
          <a:lstStyle/>
          <a:p>
            <a:r>
              <a:rPr lang="en-US" altLang="ko-KR" dirty="0"/>
              <a:t>Automated Intracranial Artery Labeling using a Graph Neural Network and Hierarchical Refinement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99BCD124-FC11-491E-B909-5598706B5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634" y="335598"/>
            <a:ext cx="6917741" cy="411162"/>
          </a:xfrm>
        </p:spPr>
        <p:txBody>
          <a:bodyPr/>
          <a:lstStyle/>
          <a:p>
            <a:r>
              <a:rPr lang="en-US" altLang="ko-KR" b="1" dirty="0"/>
              <a:t>Graph neural network (GNN) for node and edge probabilities </a:t>
            </a:r>
            <a:endParaRPr lang="ko-KR" altLang="en-US" dirty="0"/>
          </a:p>
        </p:txBody>
      </p:sp>
      <p:sp>
        <p:nvSpPr>
          <p:cNvPr id="7" name="내용 개체 틀 7">
            <a:extLst>
              <a:ext uri="{FF2B5EF4-FFF2-40B4-BE49-F238E27FC236}">
                <a16:creationId xmlns:a16="http://schemas.microsoft.com/office/drawing/2014/main" id="{053200EA-72FA-491E-B6F3-9D2234995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94" y="1253331"/>
            <a:ext cx="7736417" cy="435133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ea typeface="Cambria Math" panose="02040503050406030204" pitchFamily="18" charset="0"/>
              </a:rPr>
              <a:t>Visualize example graphs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4B710A-8AD3-4EDC-BFD0-3C18B9A07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0671"/>
            <a:ext cx="9144000" cy="413367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2EDE0E2-E847-4201-BBE9-CBF5F4032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101" y="761628"/>
            <a:ext cx="5715798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41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2E08F23-2C5A-4844-918B-9AB46F95D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EB4195-6DC8-4126-9289-3C709E87FC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7F5B28-8378-484A-BC91-C3DF49AB4D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858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9BD6C3-9D21-4778-974A-427D218EE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Graph neural network (GNN) </a:t>
            </a:r>
            <a:br>
              <a:rPr lang="en-US" altLang="ko-KR" dirty="0"/>
            </a:br>
            <a:r>
              <a:rPr lang="en-US" altLang="ko-KR" dirty="0"/>
              <a:t>for node and edge probabilities 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4BBEC1E-D49B-4D73-A7F5-F723ED157B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1512" y="160020"/>
            <a:ext cx="7577379" cy="168275"/>
          </a:xfrm>
        </p:spPr>
        <p:txBody>
          <a:bodyPr/>
          <a:lstStyle/>
          <a:p>
            <a:r>
              <a:rPr lang="en-US" altLang="ko-KR" dirty="0"/>
              <a:t>Automated Intracranial Artery Labeling using a Graph Neural Network and Hierarchical Refinement</a:t>
            </a:r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0FC9EDB-74E8-4024-A938-56554F365F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2889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FFA6B13-BF1A-4BEF-9572-F062E532CC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1512" y="160020"/>
            <a:ext cx="6218237" cy="168275"/>
          </a:xfrm>
        </p:spPr>
        <p:txBody>
          <a:bodyPr/>
          <a:lstStyle/>
          <a:p>
            <a:r>
              <a:rPr lang="en-US" altLang="ko-KR" dirty="0"/>
              <a:t>Automated Intracranial Artery Labeling using a Graph Neural Network and Hierarchical Refinement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99BCD124-FC11-491E-B909-5598706B5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634" y="335598"/>
            <a:ext cx="6917741" cy="411162"/>
          </a:xfrm>
        </p:spPr>
        <p:txBody>
          <a:bodyPr/>
          <a:lstStyle/>
          <a:p>
            <a:r>
              <a:rPr lang="en-US" altLang="ko-KR" b="1" dirty="0"/>
              <a:t>Graph neural network (GNN) for node and edge probabilities </a:t>
            </a:r>
            <a:endParaRPr lang="ko-KR" altLang="en-US" dirty="0"/>
          </a:p>
        </p:txBody>
      </p:sp>
      <p:sp>
        <p:nvSpPr>
          <p:cNvPr id="7" name="내용 개체 틀 7">
            <a:extLst>
              <a:ext uri="{FF2B5EF4-FFF2-40B4-BE49-F238E27FC236}">
                <a16:creationId xmlns:a16="http://schemas.microsoft.com/office/drawing/2014/main" id="{053200EA-72FA-491E-B6F3-9D2234995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94" y="1253331"/>
            <a:ext cx="7736417" cy="435133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Message passing GNN framework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proposed in [16, 21]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i="1" dirty="0"/>
              <a:t>21. Gilmer, J., </a:t>
            </a:r>
            <a:r>
              <a:rPr lang="en-US" altLang="ko-KR" i="1" dirty="0" err="1"/>
              <a:t>Schoenholz</a:t>
            </a:r>
            <a:r>
              <a:rPr lang="en-US" altLang="ko-KR" i="1" dirty="0"/>
              <a:t>, S.S., Riley, P.F., </a:t>
            </a:r>
            <a:r>
              <a:rPr lang="en-US" altLang="ko-KR" i="1" dirty="0" err="1"/>
              <a:t>Vinyals</a:t>
            </a:r>
            <a:r>
              <a:rPr lang="en-US" altLang="ko-KR" i="1" dirty="0"/>
              <a:t>, O., Dahl, G.E.: </a:t>
            </a:r>
            <a:r>
              <a:rPr lang="en-US" altLang="ko-KR" b="1" i="1" dirty="0"/>
              <a:t>Neural Message Passing for Quantum Chemistry</a:t>
            </a:r>
            <a:r>
              <a:rPr lang="en-US" altLang="ko-KR" i="1" dirty="0"/>
              <a:t>. arXiv:1704.01212v2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altLang="ko-KR" i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Predict the types for each node and edge</a:t>
            </a:r>
          </a:p>
        </p:txBody>
      </p:sp>
    </p:spTree>
    <p:extLst>
      <p:ext uri="{BB962C8B-B14F-4D97-AF65-F5344CB8AC3E}">
        <p14:creationId xmlns:p14="http://schemas.microsoft.com/office/powerpoint/2010/main" val="3108959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FFA6B13-BF1A-4BEF-9572-F062E532CC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1512" y="160020"/>
            <a:ext cx="6218237" cy="168275"/>
          </a:xfrm>
        </p:spPr>
        <p:txBody>
          <a:bodyPr/>
          <a:lstStyle/>
          <a:p>
            <a:r>
              <a:rPr lang="en-US" altLang="ko-KR" dirty="0"/>
              <a:t>Automated Intracranial Artery Labeling using a Graph Neural Network and Hierarchical Refinement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99BCD124-FC11-491E-B909-5598706B5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634" y="335598"/>
            <a:ext cx="6917741" cy="411162"/>
          </a:xfrm>
        </p:spPr>
        <p:txBody>
          <a:bodyPr/>
          <a:lstStyle/>
          <a:p>
            <a:r>
              <a:rPr lang="en-US" altLang="ko-KR" b="1" dirty="0"/>
              <a:t>Graph neural network (GNN) for node and edge probabilities </a:t>
            </a:r>
            <a:endParaRPr lang="ko-KR" altLang="en-US" dirty="0"/>
          </a:p>
        </p:txBody>
      </p:sp>
      <p:sp>
        <p:nvSpPr>
          <p:cNvPr id="7" name="내용 개체 틀 7">
            <a:extLst>
              <a:ext uri="{FF2B5EF4-FFF2-40B4-BE49-F238E27FC236}">
                <a16:creationId xmlns:a16="http://schemas.microsoft.com/office/drawing/2014/main" id="{053200EA-72FA-491E-B6F3-9D2234995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94" y="1253331"/>
            <a:ext cx="7736417" cy="435133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Message passing GNN framework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Input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a graph with node and edge features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Encoder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input features of edges and nodes in the graph are encoded to an embedding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Output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a graph with additional features for node and edge types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BEB280B-AAF7-4910-BCB1-BA8581BB6E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82" b="8847"/>
          <a:stretch/>
        </p:blipFill>
        <p:spPr>
          <a:xfrm>
            <a:off x="1313047" y="4199319"/>
            <a:ext cx="6097000" cy="256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04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FFA6B13-BF1A-4BEF-9572-F062E532CC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1512" y="160020"/>
            <a:ext cx="6218237" cy="168275"/>
          </a:xfrm>
        </p:spPr>
        <p:txBody>
          <a:bodyPr/>
          <a:lstStyle/>
          <a:p>
            <a:r>
              <a:rPr lang="en-US" altLang="ko-KR" dirty="0"/>
              <a:t>Automated Intracranial Artery Labeling using a Graph Neural Network and Hierarchical Refinement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99BCD124-FC11-491E-B909-5598706B5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634" y="335598"/>
            <a:ext cx="6917741" cy="411162"/>
          </a:xfrm>
        </p:spPr>
        <p:txBody>
          <a:bodyPr/>
          <a:lstStyle/>
          <a:p>
            <a:r>
              <a:rPr lang="en-US" altLang="ko-KR" b="1" dirty="0"/>
              <a:t>Graph neural network (GNN) for node and edge probabilities </a:t>
            </a:r>
            <a:endParaRPr lang="ko-KR" altLang="en-US" dirty="0"/>
          </a:p>
        </p:txBody>
      </p:sp>
      <p:sp>
        <p:nvSpPr>
          <p:cNvPr id="7" name="내용 개체 틀 7">
            <a:extLst>
              <a:ext uri="{FF2B5EF4-FFF2-40B4-BE49-F238E27FC236}">
                <a16:creationId xmlns:a16="http://schemas.microsoft.com/office/drawing/2014/main" id="{053200EA-72FA-491E-B6F3-9D2234995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94" y="1253331"/>
            <a:ext cx="7736417" cy="435133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Training loss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combined weighted cross entropy losses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in both </a:t>
            </a:r>
            <a:r>
              <a:rPr lang="en-US" altLang="ko-KR" b="1" dirty="0"/>
              <a:t>nodes</a:t>
            </a:r>
            <a:r>
              <a:rPr lang="en-US" altLang="ko-KR" dirty="0"/>
              <a:t> and </a:t>
            </a:r>
            <a:r>
              <a:rPr lang="en-US" altLang="ko-KR" b="1" dirty="0"/>
              <a:t>edges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Weighted loss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Inverse proportional to frequencies of the node and edge types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altLang="ko-KR" dirty="0"/>
              <a:t>i.e. Frequent node/edge type → smaller weight on loss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72562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FFA6B13-BF1A-4BEF-9572-F062E532CC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1512" y="160020"/>
            <a:ext cx="6218237" cy="168275"/>
          </a:xfrm>
        </p:spPr>
        <p:txBody>
          <a:bodyPr/>
          <a:lstStyle/>
          <a:p>
            <a:r>
              <a:rPr lang="en-US" altLang="ko-KR" dirty="0"/>
              <a:t>Automated Intracranial Artery Labeling using a Graph Neural Network and Hierarchical Refinement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99BCD124-FC11-491E-B909-5598706B5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634" y="335598"/>
            <a:ext cx="6917741" cy="411162"/>
          </a:xfrm>
        </p:spPr>
        <p:txBody>
          <a:bodyPr/>
          <a:lstStyle/>
          <a:p>
            <a:r>
              <a:rPr lang="en-US" altLang="ko-KR" b="1" dirty="0"/>
              <a:t>Graph neural network (GNN) for node and edge probabilities </a:t>
            </a:r>
            <a:endParaRPr lang="ko-KR" altLang="en-US" dirty="0"/>
          </a:p>
        </p:txBody>
      </p:sp>
      <p:sp>
        <p:nvSpPr>
          <p:cNvPr id="7" name="내용 개체 틀 7">
            <a:extLst>
              <a:ext uri="{FF2B5EF4-FFF2-40B4-BE49-F238E27FC236}">
                <a16:creationId xmlns:a16="http://schemas.microsoft.com/office/drawing/2014/main" id="{053200EA-72FA-491E-B6F3-9D2234995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94" y="1253331"/>
            <a:ext cx="7736417" cy="435133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Miscellaneous training setups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Batch size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32 graphs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Optimizer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Adam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Normalization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b="1" dirty="0"/>
              <a:t>Positions</a:t>
            </a:r>
            <a:r>
              <a:rPr lang="en-US" altLang="ko-KR" dirty="0"/>
              <a:t> of nodes from different datasets normalized based on the imaging resolution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Data augmentation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Random translation of </a:t>
            </a:r>
            <a:r>
              <a:rPr lang="en-US" altLang="ko-KR" b="1" dirty="0"/>
              <a:t>positions</a:t>
            </a:r>
            <a:r>
              <a:rPr lang="en-US" altLang="ko-KR" dirty="0"/>
              <a:t> (within 10%)</a:t>
            </a:r>
          </a:p>
        </p:txBody>
      </p:sp>
    </p:spTree>
    <p:extLst>
      <p:ext uri="{BB962C8B-B14F-4D97-AF65-F5344CB8AC3E}">
        <p14:creationId xmlns:p14="http://schemas.microsoft.com/office/powerpoint/2010/main" val="39618395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FFA6B13-BF1A-4BEF-9572-F062E532CC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1512" y="160020"/>
            <a:ext cx="6218237" cy="168275"/>
          </a:xfrm>
        </p:spPr>
        <p:txBody>
          <a:bodyPr/>
          <a:lstStyle/>
          <a:p>
            <a:r>
              <a:rPr lang="en-US" altLang="ko-KR" dirty="0"/>
              <a:t>Automated Intracranial Artery Labeling using a Graph Neural Network and Hierarchical Refinement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99BCD124-FC11-491E-B909-5598706B5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634" y="335598"/>
            <a:ext cx="6917741" cy="411162"/>
          </a:xfrm>
        </p:spPr>
        <p:txBody>
          <a:bodyPr/>
          <a:lstStyle/>
          <a:p>
            <a:r>
              <a:rPr lang="en-US" altLang="ko-KR" b="1" dirty="0"/>
              <a:t>Graph neural network (GNN) for node and edge probabilities </a:t>
            </a:r>
            <a:endParaRPr lang="ko-KR" altLang="en-US" dirty="0"/>
          </a:p>
        </p:txBody>
      </p:sp>
      <p:sp>
        <p:nvSpPr>
          <p:cNvPr id="7" name="내용 개체 틀 7">
            <a:extLst>
              <a:ext uri="{FF2B5EF4-FFF2-40B4-BE49-F238E27FC236}">
                <a16:creationId xmlns:a16="http://schemas.microsoft.com/office/drawing/2014/main" id="{053200EA-72FA-491E-B6F3-9D2234995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94" y="1253331"/>
            <a:ext cx="7736417" cy="435133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Loss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60431B-A33F-48E1-B802-40FE2E09F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000"/>
            <a:ext cx="9144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775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FFA6B13-BF1A-4BEF-9572-F062E532CC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1512" y="160020"/>
            <a:ext cx="6218237" cy="168275"/>
          </a:xfrm>
        </p:spPr>
        <p:txBody>
          <a:bodyPr/>
          <a:lstStyle/>
          <a:p>
            <a:r>
              <a:rPr lang="en-US" altLang="ko-KR" dirty="0"/>
              <a:t>Automated Intracranial Artery Labeling using a Graph Neural Network and Hierarchical Refinement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99BCD124-FC11-491E-B909-5598706B5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634" y="335598"/>
            <a:ext cx="6917741" cy="411162"/>
          </a:xfrm>
        </p:spPr>
        <p:txBody>
          <a:bodyPr/>
          <a:lstStyle/>
          <a:p>
            <a:r>
              <a:rPr lang="en-US" altLang="ko-KR" b="1" dirty="0"/>
              <a:t>Graph neural network (GNN) for node and edge probabilities 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7">
                <a:extLst>
                  <a:ext uri="{FF2B5EF4-FFF2-40B4-BE49-F238E27FC236}">
                    <a16:creationId xmlns:a16="http://schemas.microsoft.com/office/drawing/2014/main" id="{053200EA-72FA-491E-B6F3-9D22349959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2194" y="1253331"/>
                <a:ext cx="7736417" cy="4351338"/>
              </a:xfrm>
            </p:spPr>
            <p:txBody>
              <a:bodyPr>
                <a:normAutofit lnSpcReduction="10000"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The ICA network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Represented as center lines of arteries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ko-KR" b="0" dirty="0"/>
                  <a:t>Centerlines in one MRA scan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ko-KR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ko-KR" b="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All unique points in the centerlines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With node features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1" i="1" smtClean="0">
                            <a:latin typeface="Cambria Math" panose="02040503050406030204" pitchFamily="18" charset="0"/>
                          </a:rPr>
                          <m:t>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b="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ko-KR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𝓮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b="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All point connections where edge k connects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With edge features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𝓮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ko-KR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7" name="내용 개체 틀 7">
                <a:extLst>
                  <a:ext uri="{FF2B5EF4-FFF2-40B4-BE49-F238E27FC236}">
                    <a16:creationId xmlns:a16="http://schemas.microsoft.com/office/drawing/2014/main" id="{053200EA-72FA-491E-B6F3-9D22349959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2194" y="1253331"/>
                <a:ext cx="7736417" cy="4351338"/>
              </a:xfrm>
              <a:blipFill>
                <a:blip r:embed="rId3"/>
                <a:stretch>
                  <a:fillRect l="-709" t="-2104" b="-9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5345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FFA6B13-BF1A-4BEF-9572-F062E532CC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1512" y="160020"/>
            <a:ext cx="6218237" cy="168275"/>
          </a:xfrm>
        </p:spPr>
        <p:txBody>
          <a:bodyPr/>
          <a:lstStyle/>
          <a:p>
            <a:r>
              <a:rPr lang="en-US" altLang="ko-KR" dirty="0"/>
              <a:t>Automated Intracranial Artery Labeling using a Graph Neural Network and Hierarchical Refinement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99BCD124-FC11-491E-B909-5598706B5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634" y="335598"/>
            <a:ext cx="6917741" cy="411162"/>
          </a:xfrm>
        </p:spPr>
        <p:txBody>
          <a:bodyPr/>
          <a:lstStyle/>
          <a:p>
            <a:r>
              <a:rPr lang="en-US" altLang="ko-KR" b="1" dirty="0"/>
              <a:t>Graph neural network (GNN) for node and edge probabilities </a:t>
            </a:r>
            <a:endParaRPr lang="ko-KR" altLang="en-US" dirty="0"/>
          </a:p>
        </p:txBody>
      </p:sp>
      <p:sp>
        <p:nvSpPr>
          <p:cNvPr id="7" name="내용 개체 틀 7">
            <a:extLst>
              <a:ext uri="{FF2B5EF4-FFF2-40B4-BE49-F238E27FC236}">
                <a16:creationId xmlns:a16="http://schemas.microsoft.com/office/drawing/2014/main" id="{053200EA-72FA-491E-B6F3-9D2234995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94" y="1253331"/>
            <a:ext cx="7736417" cy="435133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BOITYPE, VESTYPE?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에서 각 노드와 엣지를</a:t>
            </a:r>
            <a:b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분류한 가짓수 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BOITYPE (23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유의미한 분기점의 가짓수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VESTYPE (25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혈관의 가짓수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C43FD1-F25F-4586-9821-FC8FEAF40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951" y="1272359"/>
            <a:ext cx="3037928" cy="49340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6B184B-52F5-4521-AB3D-0DCD48BE56DC}"/>
              </a:ext>
            </a:extLst>
          </p:cNvPr>
          <p:cNvSpPr txBox="1"/>
          <p:nvPr/>
        </p:nvSpPr>
        <p:spPr>
          <a:xfrm>
            <a:off x="258159" y="6370393"/>
            <a:ext cx="86276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>
                <a:solidFill>
                  <a:schemeClr val="bg1"/>
                </a:solidFill>
              </a:rPr>
              <a:t>https://reader.elsevier.com/reader/sd/pii/S0730725X18305381?token=3C98CFD28C0D0C9469A5337A466B9F1DA0F260E95AC8301CD606D181F4B6B457000AA95A04F87B7A11297DFEF27FCBAE</a:t>
            </a:r>
            <a:endParaRPr lang="ko-KR" altLang="en-US" sz="80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43FCDF-D952-45DB-A5EA-EE15B9761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5345" y="510887"/>
            <a:ext cx="1409897" cy="6382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786D690-C9E5-4FBD-887E-A800E934C868}"/>
              </a:ext>
            </a:extLst>
          </p:cNvPr>
          <p:cNvSpPr txBox="1"/>
          <p:nvPr/>
        </p:nvSpPr>
        <p:spPr>
          <a:xfrm>
            <a:off x="892147" y="779819"/>
            <a:ext cx="579517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highlight>
                  <a:srgbClr val="FFFF00"/>
                </a:highlight>
              </a:rPr>
              <a:t>잘 이해가 가지 않습니다</a:t>
            </a:r>
            <a:r>
              <a:rPr lang="en-US" altLang="ko-KR">
                <a:solidFill>
                  <a:schemeClr val="bg1"/>
                </a:solidFill>
                <a:highlight>
                  <a:srgbClr val="FFFF00"/>
                </a:highlight>
              </a:rPr>
              <a:t>. ni[‘biotype’]</a:t>
            </a:r>
            <a:r>
              <a:rPr lang="ko-KR" altLang="en-US">
                <a:solidFill>
                  <a:schemeClr val="bg1"/>
                </a:solidFill>
                <a:highlight>
                  <a:srgbClr val="FFFF00"/>
                </a:highlight>
              </a:rPr>
              <a:t>이 무슨 뜻일까요</a:t>
            </a:r>
            <a:r>
              <a:rPr lang="en-US" altLang="ko-KR">
                <a:solidFill>
                  <a:schemeClr val="bg1"/>
                </a:solidFill>
                <a:highlight>
                  <a:srgbClr val="FFFF00"/>
                </a:highlight>
              </a:rPr>
              <a:t>?</a:t>
            </a:r>
            <a:endParaRPr lang="ko-KR" altLang="en-US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B68643-C3C4-40A9-99FE-9822C45D9ED2}"/>
              </a:ext>
            </a:extLst>
          </p:cNvPr>
          <p:cNvSpPr/>
          <p:nvPr/>
        </p:nvSpPr>
        <p:spPr>
          <a:xfrm>
            <a:off x="892147" y="4323855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Using the UNC dataset, in the serial work from Bogunović et al. [11–13], eight typical ICA graph templates were used to represent ICA with variations, and </a:t>
            </a:r>
            <a:r>
              <a:rPr lang="en-US" altLang="ko-KR">
                <a:solidFill>
                  <a:schemeClr val="bg1"/>
                </a:solidFill>
                <a:highlight>
                  <a:srgbClr val="FFFF00"/>
                </a:highlight>
              </a:rPr>
              <a:t>bifurcations of interest (BoI)</a:t>
            </a:r>
            <a:r>
              <a:rPr lang="en-US" altLang="ko-KR">
                <a:solidFill>
                  <a:schemeClr val="bg1"/>
                </a:solidFill>
              </a:rPr>
              <a:t> were defined and classified so that vessels were labeled indirectly.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" name="오른쪽 중괄호 5">
            <a:extLst>
              <a:ext uri="{FF2B5EF4-FFF2-40B4-BE49-F238E27FC236}">
                <a16:creationId xmlns:a16="http://schemas.microsoft.com/office/drawing/2014/main" id="{8B99B53B-A800-4CD8-B4B3-97E383A807F5}"/>
              </a:ext>
            </a:extLst>
          </p:cNvPr>
          <p:cNvSpPr/>
          <p:nvPr/>
        </p:nvSpPr>
        <p:spPr>
          <a:xfrm>
            <a:off x="8150119" y="2705100"/>
            <a:ext cx="289724" cy="2374900"/>
          </a:xfrm>
          <a:prstGeom prst="rightBrace">
            <a:avLst>
              <a:gd name="adj1" fmla="val 108276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9DE594-80E3-4D43-99E8-1FCEF3012D62}"/>
              </a:ext>
            </a:extLst>
          </p:cNvPr>
          <p:cNvSpPr txBox="1"/>
          <p:nvPr/>
        </p:nvSpPr>
        <p:spPr>
          <a:xfrm>
            <a:off x="8506624" y="3739402"/>
            <a:ext cx="646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r>
            <a:r>
              <a:rPr lang="ko-KR" altLang="en-US"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4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4099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FFA6B13-BF1A-4BEF-9572-F062E532CC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1512" y="160020"/>
            <a:ext cx="6218237" cy="168275"/>
          </a:xfrm>
        </p:spPr>
        <p:txBody>
          <a:bodyPr/>
          <a:lstStyle/>
          <a:p>
            <a:r>
              <a:rPr lang="en-US" altLang="ko-KR" dirty="0"/>
              <a:t>Automated Intracranial Artery Labeling using a Graph Neural Network and Hierarchical Refinement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99BCD124-FC11-491E-B909-5598706B5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634" y="335598"/>
            <a:ext cx="6917741" cy="411162"/>
          </a:xfrm>
        </p:spPr>
        <p:txBody>
          <a:bodyPr/>
          <a:lstStyle/>
          <a:p>
            <a:r>
              <a:rPr lang="en-US" altLang="ko-KR" b="1" dirty="0"/>
              <a:t>Graph neural network (GNN) for node and edge probabilities </a:t>
            </a:r>
            <a:endParaRPr lang="ko-KR" altLang="en-US" dirty="0"/>
          </a:p>
        </p:txBody>
      </p:sp>
      <p:sp>
        <p:nvSpPr>
          <p:cNvPr id="7" name="내용 개체 틀 7">
            <a:extLst>
              <a:ext uri="{FF2B5EF4-FFF2-40B4-BE49-F238E27FC236}">
                <a16:creationId xmlns:a16="http://schemas.microsoft.com/office/drawing/2014/main" id="{053200EA-72FA-491E-B6F3-9D2234995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94" y="1253331"/>
            <a:ext cx="7736417" cy="435133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BOITYPE, VESTYPE?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그러나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 논문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에서는 </a:t>
            </a:r>
            <a:b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모든 엣지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노트를 라벨하려고 </a:t>
            </a:r>
            <a:b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하지 않음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중요한 일부만 추정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C43FD1-F25F-4586-9821-FC8FEAF40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951" y="1272359"/>
            <a:ext cx="3037928" cy="49340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6B184B-52F5-4521-AB3D-0DCD48BE56DC}"/>
              </a:ext>
            </a:extLst>
          </p:cNvPr>
          <p:cNvSpPr txBox="1"/>
          <p:nvPr/>
        </p:nvSpPr>
        <p:spPr>
          <a:xfrm>
            <a:off x="258159" y="6370393"/>
            <a:ext cx="86276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>
                <a:solidFill>
                  <a:schemeClr val="bg1"/>
                </a:solidFill>
              </a:rPr>
              <a:t>https://reader.elsevier.com/reader/sd/pii/S0730725X18305381?token=3C98CFD28C0D0C9469A5337A466B9F1DA0F260E95AC8301CD606D181F4B6B457000AA95A04F87B7A11297DFEF27FCBAE</a:t>
            </a:r>
            <a:endParaRPr lang="ko-KR" altLang="en-US" sz="80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43FCDF-D952-45DB-A5EA-EE15B9761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5345" y="510887"/>
            <a:ext cx="1409897" cy="6382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786D690-C9E5-4FBD-887E-A800E934C868}"/>
              </a:ext>
            </a:extLst>
          </p:cNvPr>
          <p:cNvSpPr txBox="1"/>
          <p:nvPr/>
        </p:nvSpPr>
        <p:spPr>
          <a:xfrm>
            <a:off x="892147" y="779819"/>
            <a:ext cx="579517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highlight>
                  <a:srgbClr val="FFFF00"/>
                </a:highlight>
              </a:rPr>
              <a:t>잘 이해가 가지 않습니다</a:t>
            </a:r>
            <a:r>
              <a:rPr lang="en-US" altLang="ko-KR">
                <a:solidFill>
                  <a:schemeClr val="bg1"/>
                </a:solidFill>
                <a:highlight>
                  <a:srgbClr val="FFFF00"/>
                </a:highlight>
              </a:rPr>
              <a:t>. ni[‘biotype’]</a:t>
            </a:r>
            <a:r>
              <a:rPr lang="ko-KR" altLang="en-US">
                <a:solidFill>
                  <a:schemeClr val="bg1"/>
                </a:solidFill>
                <a:highlight>
                  <a:srgbClr val="FFFF00"/>
                </a:highlight>
              </a:rPr>
              <a:t>이 무슨 뜻일까요</a:t>
            </a:r>
            <a:r>
              <a:rPr lang="en-US" altLang="ko-KR">
                <a:solidFill>
                  <a:schemeClr val="bg1"/>
                </a:solidFill>
                <a:highlight>
                  <a:srgbClr val="FFFF00"/>
                </a:highlight>
              </a:rPr>
              <a:t>?</a:t>
            </a:r>
            <a:endParaRPr lang="ko-KR" altLang="en-US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B68643-C3C4-40A9-99FE-9822C45D9ED2}"/>
              </a:ext>
            </a:extLst>
          </p:cNvPr>
          <p:cNvSpPr/>
          <p:nvPr/>
        </p:nvSpPr>
        <p:spPr>
          <a:xfrm>
            <a:off x="892147" y="4323855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Using the UNC dataset, in the serial work from Bogunović et al. [11–13], eight typical ICA graph templates were used to represent ICA with variations, and </a:t>
            </a:r>
            <a:r>
              <a:rPr lang="en-US" altLang="ko-KR">
                <a:solidFill>
                  <a:schemeClr val="bg1"/>
                </a:solidFill>
                <a:highlight>
                  <a:srgbClr val="FFFF00"/>
                </a:highlight>
              </a:rPr>
              <a:t>bifurcations of interest (BoI)</a:t>
            </a:r>
            <a:r>
              <a:rPr lang="en-US" altLang="ko-KR">
                <a:solidFill>
                  <a:schemeClr val="bg1"/>
                </a:solidFill>
              </a:rPr>
              <a:t> were defined and classified so that vessels were labeled indirectly.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" name="오른쪽 중괄호 5">
            <a:extLst>
              <a:ext uri="{FF2B5EF4-FFF2-40B4-BE49-F238E27FC236}">
                <a16:creationId xmlns:a16="http://schemas.microsoft.com/office/drawing/2014/main" id="{8B99B53B-A800-4CD8-B4B3-97E383A807F5}"/>
              </a:ext>
            </a:extLst>
          </p:cNvPr>
          <p:cNvSpPr/>
          <p:nvPr/>
        </p:nvSpPr>
        <p:spPr>
          <a:xfrm>
            <a:off x="8150119" y="2705100"/>
            <a:ext cx="289724" cy="2374900"/>
          </a:xfrm>
          <a:prstGeom prst="rightBrace">
            <a:avLst>
              <a:gd name="adj1" fmla="val 108276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9DE594-80E3-4D43-99E8-1FCEF3012D62}"/>
              </a:ext>
            </a:extLst>
          </p:cNvPr>
          <p:cNvSpPr txBox="1"/>
          <p:nvPr/>
        </p:nvSpPr>
        <p:spPr>
          <a:xfrm>
            <a:off x="8506624" y="3739402"/>
            <a:ext cx="646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r>
            <a:r>
              <a:rPr lang="ko-KR" altLang="en-US"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4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258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FFA6B13-BF1A-4BEF-9572-F062E532CC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1512" y="160020"/>
            <a:ext cx="6218237" cy="168275"/>
          </a:xfrm>
        </p:spPr>
        <p:txBody>
          <a:bodyPr/>
          <a:lstStyle/>
          <a:p>
            <a:r>
              <a:rPr lang="en-US" altLang="ko-KR" dirty="0"/>
              <a:t>Automated Intracranial Artery Labeling using a Graph Neural Network and Hierarchical Refinement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99BCD124-FC11-491E-B909-5598706B5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634" y="335598"/>
            <a:ext cx="6917741" cy="411162"/>
          </a:xfrm>
        </p:spPr>
        <p:txBody>
          <a:bodyPr/>
          <a:lstStyle/>
          <a:p>
            <a:r>
              <a:rPr lang="en-US" altLang="ko-KR" b="1" dirty="0"/>
              <a:t>Graph neural network (GNN) for node and edge probabilities </a:t>
            </a:r>
            <a:endParaRPr lang="ko-KR" altLang="en-US" dirty="0"/>
          </a:p>
        </p:txBody>
      </p:sp>
      <p:sp>
        <p:nvSpPr>
          <p:cNvPr id="7" name="내용 개체 틀 7">
            <a:extLst>
              <a:ext uri="{FF2B5EF4-FFF2-40B4-BE49-F238E27FC236}">
                <a16:creationId xmlns:a16="http://schemas.microsoft.com/office/drawing/2014/main" id="{053200EA-72FA-491E-B6F3-9D2234995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94" y="1253331"/>
            <a:ext cx="7736417" cy="435133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BOITYPE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의 노드 클래스 카운트시 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부터 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까지 중 개수를 셈 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총 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23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논문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에서는 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가지 중 하나로 라벨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86D690-C9E5-4FBD-887E-A800E934C868}"/>
              </a:ext>
            </a:extLst>
          </p:cNvPr>
          <p:cNvSpPr txBox="1"/>
          <p:nvPr/>
        </p:nvSpPr>
        <p:spPr>
          <a:xfrm>
            <a:off x="892147" y="779819"/>
            <a:ext cx="579517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highlight>
                  <a:srgbClr val="FFFF00"/>
                </a:highlight>
              </a:rPr>
              <a:t>잘 이해가 가지 않습니다</a:t>
            </a:r>
            <a:r>
              <a:rPr lang="en-US" altLang="ko-KR">
                <a:solidFill>
                  <a:schemeClr val="bg1"/>
                </a:solidFill>
                <a:highlight>
                  <a:srgbClr val="FFFF00"/>
                </a:highlight>
              </a:rPr>
              <a:t>. ni[‘biotype’]</a:t>
            </a:r>
            <a:r>
              <a:rPr lang="ko-KR" altLang="en-US">
                <a:solidFill>
                  <a:schemeClr val="bg1"/>
                </a:solidFill>
                <a:highlight>
                  <a:srgbClr val="FFFF00"/>
                </a:highlight>
              </a:rPr>
              <a:t>이 무슨 뜻일까요</a:t>
            </a:r>
            <a:r>
              <a:rPr lang="en-US" altLang="ko-KR">
                <a:solidFill>
                  <a:schemeClr val="bg1"/>
                </a:solidFill>
                <a:highlight>
                  <a:srgbClr val="FFFF00"/>
                </a:highlight>
              </a:rPr>
              <a:t>?</a:t>
            </a:r>
            <a:endParaRPr lang="ko-KR" altLang="en-US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B68643-C3C4-40A9-99FE-9822C45D9ED2}"/>
              </a:ext>
            </a:extLst>
          </p:cNvPr>
          <p:cNvSpPr/>
          <p:nvPr/>
        </p:nvSpPr>
        <p:spPr>
          <a:xfrm>
            <a:off x="892147" y="4899027"/>
            <a:ext cx="608512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Probability </a:t>
            </a:r>
            <a:r>
              <a:rPr lang="ko-KR" altLang="en-US">
                <a:solidFill>
                  <a:schemeClr val="bg1"/>
                </a:solidFill>
              </a:rPr>
              <a:t>𝑃</a:t>
            </a:r>
            <a:r>
              <a:rPr lang="en-US" altLang="ko-KR">
                <a:solidFill>
                  <a:schemeClr val="bg1"/>
                </a:solidFill>
              </a:rPr>
              <a:t>_nt</a:t>
            </a:r>
            <a:r>
              <a:rPr lang="ta-IN" altLang="ko-KR">
                <a:solidFill>
                  <a:schemeClr val="bg1"/>
                </a:solidFill>
              </a:rPr>
              <a:t>(</a:t>
            </a:r>
            <a:r>
              <a:rPr lang="ko-KR" altLang="ta-IN">
                <a:solidFill>
                  <a:schemeClr val="bg1"/>
                </a:solidFill>
              </a:rPr>
              <a:t>𝑖</a:t>
            </a:r>
            <a:r>
              <a:rPr lang="ta-IN" altLang="ko-KR">
                <a:solidFill>
                  <a:schemeClr val="bg1"/>
                </a:solidFill>
              </a:rPr>
              <a:t>) </a:t>
            </a:r>
            <a:r>
              <a:rPr lang="en-US" altLang="ko-KR">
                <a:solidFill>
                  <a:schemeClr val="bg1"/>
                </a:solidFill>
              </a:rPr>
              <a:t>for node </a:t>
            </a:r>
            <a:r>
              <a:rPr lang="ko-KR" altLang="en-US">
                <a:solidFill>
                  <a:schemeClr val="bg1"/>
                </a:solidFill>
              </a:rPr>
              <a:t>𝑖 </a:t>
            </a:r>
            <a:r>
              <a:rPr lang="en-US" altLang="ko-KR">
                <a:solidFill>
                  <a:schemeClr val="bg1"/>
                </a:solidFill>
              </a:rPr>
              <a:t>being bifurcation/ending type </a:t>
            </a:r>
            <a:r>
              <a:rPr lang="ko-KR" altLang="en-US">
                <a:solidFill>
                  <a:schemeClr val="bg1"/>
                </a:solidFill>
              </a:rPr>
              <a:t>𝑛𝑡 ∈</a:t>
            </a:r>
            <a:r>
              <a:rPr lang="en-US" altLang="ko-KR">
                <a:solidFill>
                  <a:schemeClr val="bg1"/>
                </a:solidFill>
              </a:rPr>
              <a:t>{</a:t>
            </a:r>
            <a:r>
              <a:rPr lang="en-US" altLang="ko-KR">
                <a:solidFill>
                  <a:schemeClr val="bg1"/>
                </a:solidFill>
                <a:highlight>
                  <a:srgbClr val="FFFF00"/>
                </a:highlight>
              </a:rPr>
              <a:t>0: </a:t>
            </a:r>
            <a:r>
              <a:rPr lang="ko-KR" altLang="en-US">
                <a:solidFill>
                  <a:schemeClr val="bg1"/>
                </a:solidFill>
                <a:highlight>
                  <a:srgbClr val="FFFF00"/>
                </a:highlight>
              </a:rPr>
              <a:t>𝑁𝑜𝑛</a:t>
            </a:r>
            <a:r>
              <a:rPr lang="en-US" altLang="ko-KR">
                <a:solidFill>
                  <a:schemeClr val="bg1"/>
                </a:solidFill>
                <a:highlight>
                  <a:srgbClr val="FFFF00"/>
                </a:highlight>
              </a:rPr>
              <a:t>_</a:t>
            </a:r>
            <a:r>
              <a:rPr lang="ko-KR" altLang="en-US">
                <a:solidFill>
                  <a:schemeClr val="bg1"/>
                </a:solidFill>
                <a:highlight>
                  <a:srgbClr val="FFFF00"/>
                </a:highlight>
              </a:rPr>
              <a:t>𝑇𝑦𝑝𝑒</a:t>
            </a:r>
            <a:r>
              <a:rPr lang="en-US" altLang="ko-KR">
                <a:solidFill>
                  <a:schemeClr val="bg1"/>
                </a:solidFill>
                <a:highlight>
                  <a:srgbClr val="FFFF00"/>
                </a:highlight>
              </a:rPr>
              <a:t>, 1: </a:t>
            </a:r>
            <a:r>
              <a:rPr lang="ko-KR" altLang="en-US">
                <a:solidFill>
                  <a:schemeClr val="bg1"/>
                </a:solidFill>
                <a:highlight>
                  <a:srgbClr val="FFFF00"/>
                </a:highlight>
              </a:rPr>
              <a:t>𝐼𝐶𝐴</a:t>
            </a:r>
            <a:r>
              <a:rPr lang="en-US" altLang="ko-KR">
                <a:solidFill>
                  <a:schemeClr val="bg1"/>
                </a:solidFill>
                <a:highlight>
                  <a:srgbClr val="FFFF00"/>
                </a:highlight>
              </a:rPr>
              <a:t>_</a:t>
            </a:r>
            <a:r>
              <a:rPr lang="ko-KR" altLang="en-US">
                <a:solidFill>
                  <a:schemeClr val="bg1"/>
                </a:solidFill>
                <a:highlight>
                  <a:srgbClr val="FFFF00"/>
                </a:highlight>
              </a:rPr>
              <a:t>𝑅𝑜𝑜𝑡</a:t>
            </a:r>
            <a:r>
              <a:rPr lang="en-US" altLang="ko-KR">
                <a:solidFill>
                  <a:schemeClr val="bg1"/>
                </a:solidFill>
                <a:highlight>
                  <a:srgbClr val="FFFF00"/>
                </a:highlight>
              </a:rPr>
              <a:t>_</a:t>
            </a:r>
            <a:r>
              <a:rPr lang="ko-KR" altLang="en-US">
                <a:solidFill>
                  <a:schemeClr val="bg1"/>
                </a:solidFill>
                <a:highlight>
                  <a:srgbClr val="FFFF00"/>
                </a:highlight>
              </a:rPr>
              <a:t>𝐿</a:t>
            </a:r>
            <a:r>
              <a:rPr lang="en-US" altLang="ko-KR">
                <a:solidFill>
                  <a:schemeClr val="bg1"/>
                </a:solidFill>
                <a:highlight>
                  <a:srgbClr val="FFFF00"/>
                </a:highlight>
              </a:rPr>
              <a:t>, … ,20: </a:t>
            </a:r>
            <a:r>
              <a:rPr lang="ko-KR" altLang="en-US">
                <a:solidFill>
                  <a:schemeClr val="bg1"/>
                </a:solidFill>
                <a:highlight>
                  <a:srgbClr val="FFFF00"/>
                </a:highlight>
              </a:rPr>
              <a:t>𝐼𝐶𝐴</a:t>
            </a:r>
            <a:r>
              <a:rPr lang="en-US" altLang="ko-KR">
                <a:solidFill>
                  <a:schemeClr val="bg1"/>
                </a:solidFill>
                <a:highlight>
                  <a:srgbClr val="FFFF00"/>
                </a:highlight>
              </a:rPr>
              <a:t>_</a:t>
            </a:r>
            <a:r>
              <a:rPr lang="ko-KR" altLang="en-US">
                <a:solidFill>
                  <a:schemeClr val="bg1"/>
                </a:solidFill>
                <a:highlight>
                  <a:srgbClr val="FFFF00"/>
                </a:highlight>
              </a:rPr>
              <a:t>𝑃𝐶𝑜𝑚𝑚</a:t>
            </a:r>
            <a:r>
              <a:rPr lang="en-US" altLang="ko-KR">
                <a:solidFill>
                  <a:schemeClr val="bg1"/>
                </a:solidFill>
              </a:rPr>
              <a:t>} is calculated using a softmax function of GNN output </a:t>
            </a:r>
            <a:r>
              <a:rPr lang="ko-KR" altLang="en-US">
                <a:solidFill>
                  <a:schemeClr val="bg1"/>
                </a:solidFill>
              </a:rPr>
              <a:t>𝑂 </a:t>
            </a:r>
            <a:r>
              <a:rPr lang="en-US" altLang="ko-KR">
                <a:solidFill>
                  <a:schemeClr val="bg1"/>
                </a:solidFill>
              </a:rPr>
              <a:t>_nt(</a:t>
            </a:r>
            <a:r>
              <a:rPr lang="ko-KR" altLang="en-US">
                <a:solidFill>
                  <a:schemeClr val="bg1"/>
                </a:solidFill>
              </a:rPr>
              <a:t>𝑖</a:t>
            </a:r>
            <a:r>
              <a:rPr lang="en-US" altLang="ko-KR">
                <a:solidFill>
                  <a:schemeClr val="bg1"/>
                </a:solidFill>
              </a:rPr>
              <a:t>). </a:t>
            </a:r>
          </a:p>
          <a:p>
            <a:r>
              <a:rPr lang="en-US" altLang="ko-KR">
                <a:solidFill>
                  <a:schemeClr val="bg1"/>
                </a:solidFill>
              </a:rPr>
              <a:t>The predicted node type </a:t>
            </a:r>
            <a:r>
              <a:rPr lang="ko-KR" altLang="en-US">
                <a:solidFill>
                  <a:schemeClr val="bg1"/>
                </a:solidFill>
              </a:rPr>
              <a:t>𝑇</a:t>
            </a:r>
            <a:r>
              <a:rPr lang="en-US" altLang="ko-KR">
                <a:solidFill>
                  <a:schemeClr val="bg1"/>
                </a:solidFill>
              </a:rPr>
              <a:t>_n(</a:t>
            </a:r>
            <a:r>
              <a:rPr lang="ko-KR" altLang="en-US">
                <a:solidFill>
                  <a:schemeClr val="bg1"/>
                </a:solidFill>
              </a:rPr>
              <a:t>𝑖</a:t>
            </a:r>
            <a:r>
              <a:rPr lang="en-US" altLang="ko-KR">
                <a:solidFill>
                  <a:schemeClr val="bg1"/>
                </a:solidFill>
              </a:rPr>
              <a:t>) is then identified by selecting the node type with the maximum probability.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917B8DD-3187-4200-8871-CE38F9108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494" y="1212881"/>
            <a:ext cx="1409897" cy="63826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458BCA-3E85-4F14-9167-10D43BB58C96}"/>
              </a:ext>
            </a:extLst>
          </p:cNvPr>
          <p:cNvSpPr/>
          <p:nvPr/>
        </p:nvSpPr>
        <p:spPr>
          <a:xfrm>
            <a:off x="892147" y="2850011"/>
            <a:ext cx="608512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With similar purpose of BoI [11–13], </a:t>
            </a:r>
            <a:r>
              <a:rPr lang="en-US" altLang="ko-KR">
                <a:solidFill>
                  <a:schemeClr val="bg1"/>
                </a:solidFill>
                <a:highlight>
                  <a:srgbClr val="FFFF00"/>
                </a:highlight>
              </a:rPr>
              <a:t>we remove all nodes with a degree of 2 to reduce the graph size</a:t>
            </a:r>
            <a:r>
              <a:rPr lang="en-US" altLang="ko-KR">
                <a:solidFill>
                  <a:schemeClr val="bg1"/>
                </a:solidFill>
              </a:rPr>
              <a:t>, as nodes requiring labeling are usually at bifurcations or ending points. If the remaining nodes are correctly predicted </a:t>
            </a:r>
            <a:r>
              <a:rPr lang="en-US" altLang="ko-KR">
                <a:solidFill>
                  <a:schemeClr val="bg1"/>
                </a:solidFill>
                <a:highlight>
                  <a:srgbClr val="FFFF00"/>
                </a:highlight>
              </a:rPr>
              <a:t>as one of the 21 possible bifurcation/ending types</a:t>
            </a:r>
            <a:r>
              <a:rPr lang="en-US" altLang="ko-KR">
                <a:solidFill>
                  <a:schemeClr val="bg1"/>
                </a:solidFill>
              </a:rPr>
              <a:t>, then the ICA (edges) can be labeled based on their connections. </a:t>
            </a: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50ACC5-CE6B-4A3A-83B4-CC763F0DF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749" y="2317266"/>
            <a:ext cx="6125430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456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FFA6B13-BF1A-4BEF-9572-F062E532CC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1512" y="160020"/>
            <a:ext cx="6218237" cy="168275"/>
          </a:xfrm>
        </p:spPr>
        <p:txBody>
          <a:bodyPr/>
          <a:lstStyle/>
          <a:p>
            <a:r>
              <a:rPr lang="en-US" altLang="ko-KR" dirty="0"/>
              <a:t>Automated Intracranial Artery Labeling using a Graph Neural Network and Hierarchical Refinement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99BCD124-FC11-491E-B909-5598706B5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634" y="335598"/>
            <a:ext cx="6917741" cy="411162"/>
          </a:xfrm>
        </p:spPr>
        <p:txBody>
          <a:bodyPr/>
          <a:lstStyle/>
          <a:p>
            <a:r>
              <a:rPr lang="en-US" altLang="ko-KR" b="1" dirty="0"/>
              <a:t>Graph neural network (GNN) for node and edge probabilities </a:t>
            </a:r>
            <a:endParaRPr lang="ko-KR" altLang="en-US" dirty="0"/>
          </a:p>
        </p:txBody>
      </p:sp>
      <p:sp>
        <p:nvSpPr>
          <p:cNvPr id="7" name="내용 개체 틀 7">
            <a:extLst>
              <a:ext uri="{FF2B5EF4-FFF2-40B4-BE49-F238E27FC236}">
                <a16:creationId xmlns:a16="http://schemas.microsoft.com/office/drawing/2014/main" id="{053200EA-72FA-491E-B6F3-9D2234995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94" y="1253331"/>
            <a:ext cx="7736417" cy="435133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VESTYPE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의 엣지 클래스 카운트시 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부터 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까지 중 개수를 셈 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총 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논문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에서는 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23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가지 중 하나로 라벨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86D690-C9E5-4FBD-887E-A800E934C868}"/>
              </a:ext>
            </a:extLst>
          </p:cNvPr>
          <p:cNvSpPr txBox="1"/>
          <p:nvPr/>
        </p:nvSpPr>
        <p:spPr>
          <a:xfrm>
            <a:off x="892147" y="779819"/>
            <a:ext cx="579517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highlight>
                  <a:srgbClr val="FFFF00"/>
                </a:highlight>
              </a:rPr>
              <a:t>잘 이해가 가지 않습니다</a:t>
            </a:r>
            <a:r>
              <a:rPr lang="en-US" altLang="ko-KR">
                <a:solidFill>
                  <a:schemeClr val="bg1"/>
                </a:solidFill>
                <a:highlight>
                  <a:srgbClr val="FFFF00"/>
                </a:highlight>
              </a:rPr>
              <a:t>. ni[‘biotype’]</a:t>
            </a:r>
            <a:r>
              <a:rPr lang="ko-KR" altLang="en-US">
                <a:solidFill>
                  <a:schemeClr val="bg1"/>
                </a:solidFill>
                <a:highlight>
                  <a:srgbClr val="FFFF00"/>
                </a:highlight>
              </a:rPr>
              <a:t>이 무슨 뜻일까요</a:t>
            </a:r>
            <a:r>
              <a:rPr lang="en-US" altLang="ko-KR">
                <a:solidFill>
                  <a:schemeClr val="bg1"/>
                </a:solidFill>
                <a:highlight>
                  <a:srgbClr val="FFFF00"/>
                </a:highlight>
              </a:rPr>
              <a:t>?</a:t>
            </a:r>
            <a:endParaRPr lang="ko-KR" altLang="en-US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B68643-C3C4-40A9-99FE-9822C45D9ED2}"/>
              </a:ext>
            </a:extLst>
          </p:cNvPr>
          <p:cNvSpPr/>
          <p:nvPr/>
        </p:nvSpPr>
        <p:spPr>
          <a:xfrm>
            <a:off x="892147" y="3105835"/>
            <a:ext cx="6085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Similar for edges, </a:t>
            </a:r>
            <a:r>
              <a:rPr lang="ko-KR" altLang="en-US">
                <a:solidFill>
                  <a:schemeClr val="bg1"/>
                </a:solidFill>
              </a:rPr>
              <a:t>𝑒𝑡 ∈ </a:t>
            </a:r>
            <a:r>
              <a:rPr lang="en-US" altLang="ko-KR">
                <a:solidFill>
                  <a:schemeClr val="bg1"/>
                </a:solidFill>
              </a:rPr>
              <a:t>{</a:t>
            </a:r>
            <a:r>
              <a:rPr lang="en-US" altLang="ko-KR">
                <a:solidFill>
                  <a:schemeClr val="bg1"/>
                </a:solidFill>
                <a:highlight>
                  <a:srgbClr val="FFFF00"/>
                </a:highlight>
              </a:rPr>
              <a:t>0: </a:t>
            </a:r>
            <a:r>
              <a:rPr lang="ko-KR" altLang="en-US">
                <a:solidFill>
                  <a:schemeClr val="bg1"/>
                </a:solidFill>
                <a:highlight>
                  <a:srgbClr val="FFFF00"/>
                </a:highlight>
              </a:rPr>
              <a:t>𝑁𝑜𝑛</a:t>
            </a:r>
            <a:r>
              <a:rPr lang="en-US" altLang="ko-KR">
                <a:solidFill>
                  <a:schemeClr val="bg1"/>
                </a:solidFill>
                <a:highlight>
                  <a:srgbClr val="FFFF00"/>
                </a:highlight>
              </a:rPr>
              <a:t>_</a:t>
            </a:r>
            <a:r>
              <a:rPr lang="ko-KR" altLang="en-US">
                <a:solidFill>
                  <a:schemeClr val="bg1"/>
                </a:solidFill>
                <a:highlight>
                  <a:srgbClr val="FFFF00"/>
                </a:highlight>
              </a:rPr>
              <a:t>𝑇𝑦𝑝𝑒</a:t>
            </a:r>
            <a:r>
              <a:rPr lang="en-US" altLang="ko-KR">
                <a:solidFill>
                  <a:schemeClr val="bg1"/>
                </a:solidFill>
                <a:highlight>
                  <a:srgbClr val="FFFF00"/>
                </a:highlight>
              </a:rPr>
              <a:t>, 1: </a:t>
            </a:r>
            <a:r>
              <a:rPr lang="ko-KR" altLang="en-US">
                <a:solidFill>
                  <a:schemeClr val="bg1"/>
                </a:solidFill>
                <a:highlight>
                  <a:srgbClr val="FFFF00"/>
                </a:highlight>
              </a:rPr>
              <a:t>𝐼𝐶𝐴</a:t>
            </a:r>
            <a:r>
              <a:rPr lang="en-US" altLang="ko-KR">
                <a:solidFill>
                  <a:schemeClr val="bg1"/>
                </a:solidFill>
                <a:highlight>
                  <a:srgbClr val="FFFF00"/>
                </a:highlight>
              </a:rPr>
              <a:t>_</a:t>
            </a:r>
            <a:r>
              <a:rPr lang="ko-KR" altLang="en-US">
                <a:solidFill>
                  <a:schemeClr val="bg1"/>
                </a:solidFill>
                <a:highlight>
                  <a:srgbClr val="FFFF00"/>
                </a:highlight>
              </a:rPr>
              <a:t>𝐿</a:t>
            </a:r>
            <a:r>
              <a:rPr lang="en-US" altLang="ko-KR">
                <a:solidFill>
                  <a:schemeClr val="bg1"/>
                </a:solidFill>
                <a:highlight>
                  <a:srgbClr val="FFFF00"/>
                </a:highlight>
              </a:rPr>
              <a:t>, … ,22: </a:t>
            </a:r>
            <a:r>
              <a:rPr lang="ko-KR" altLang="en-US">
                <a:solidFill>
                  <a:schemeClr val="bg1"/>
                </a:solidFill>
                <a:highlight>
                  <a:srgbClr val="FFFF00"/>
                </a:highlight>
              </a:rPr>
              <a:t>𝑂𝐴</a:t>
            </a:r>
            <a:r>
              <a:rPr lang="en-US" altLang="ko-KR">
                <a:solidFill>
                  <a:schemeClr val="bg1"/>
                </a:solidFill>
                <a:highlight>
                  <a:srgbClr val="FFFF00"/>
                </a:highlight>
              </a:rPr>
              <a:t>_</a:t>
            </a:r>
            <a:r>
              <a:rPr lang="ko-KR" altLang="en-US">
                <a:solidFill>
                  <a:schemeClr val="bg1"/>
                </a:solidFill>
                <a:highlight>
                  <a:srgbClr val="FFFF00"/>
                </a:highlight>
              </a:rPr>
              <a:t>𝑅</a:t>
            </a:r>
            <a:r>
              <a:rPr lang="en-US" altLang="ko-KR">
                <a:solidFill>
                  <a:schemeClr val="bg1"/>
                </a:solidFill>
              </a:rPr>
              <a:t>}, the edge probability and predicted edge type are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917B8DD-3187-4200-8871-CE38F9108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494" y="1212881"/>
            <a:ext cx="1409897" cy="6382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755E7E4-CE97-4F1B-AB0B-8CC3BEFF6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749" y="1990046"/>
            <a:ext cx="5010849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24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FFA6B13-BF1A-4BEF-9572-F062E532CC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1512" y="160020"/>
            <a:ext cx="6218237" cy="168275"/>
          </a:xfrm>
        </p:spPr>
        <p:txBody>
          <a:bodyPr/>
          <a:lstStyle/>
          <a:p>
            <a:r>
              <a:rPr lang="en-US" altLang="ko-KR" dirty="0"/>
              <a:t>Automated Intracranial Artery Labeling using a Graph Neural Network and Hierarchical Refinement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99BCD124-FC11-491E-B909-5598706B5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634" y="335598"/>
            <a:ext cx="6917741" cy="411162"/>
          </a:xfrm>
        </p:spPr>
        <p:txBody>
          <a:bodyPr/>
          <a:lstStyle/>
          <a:p>
            <a:r>
              <a:rPr lang="en-US" altLang="ko-KR" b="1" dirty="0"/>
              <a:t>Graph neural network (GNN) for node and edge probabilities </a:t>
            </a:r>
            <a:endParaRPr lang="ko-KR" altLang="en-US" dirty="0"/>
          </a:p>
        </p:txBody>
      </p:sp>
      <p:sp>
        <p:nvSpPr>
          <p:cNvPr id="7" name="내용 개체 틀 7">
            <a:extLst>
              <a:ext uri="{FF2B5EF4-FFF2-40B4-BE49-F238E27FC236}">
                <a16:creationId xmlns:a16="http://schemas.microsoft.com/office/drawing/2014/main" id="{053200EA-72FA-491E-B6F3-9D2234995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94" y="1253331"/>
            <a:ext cx="7736417" cy="435133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VESTYPE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86D690-C9E5-4FBD-887E-A800E934C868}"/>
              </a:ext>
            </a:extLst>
          </p:cNvPr>
          <p:cNvSpPr txBox="1"/>
          <p:nvPr/>
        </p:nvSpPr>
        <p:spPr>
          <a:xfrm>
            <a:off x="892147" y="779819"/>
            <a:ext cx="579517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highlight>
                  <a:srgbClr val="FFFF00"/>
                </a:highlight>
              </a:rPr>
              <a:t>잘 이해가 가지 않습니다</a:t>
            </a:r>
            <a:r>
              <a:rPr lang="en-US" altLang="ko-KR">
                <a:solidFill>
                  <a:schemeClr val="bg1"/>
                </a:solidFill>
                <a:highlight>
                  <a:srgbClr val="FFFF00"/>
                </a:highlight>
              </a:rPr>
              <a:t>. ni[‘biotype’]</a:t>
            </a:r>
            <a:r>
              <a:rPr lang="ko-KR" altLang="en-US">
                <a:solidFill>
                  <a:schemeClr val="bg1"/>
                </a:solidFill>
                <a:highlight>
                  <a:srgbClr val="FFFF00"/>
                </a:highlight>
              </a:rPr>
              <a:t>이 무슨 뜻일까요</a:t>
            </a:r>
            <a:r>
              <a:rPr lang="en-US" altLang="ko-KR">
                <a:solidFill>
                  <a:schemeClr val="bg1"/>
                </a:solidFill>
                <a:highlight>
                  <a:srgbClr val="FFFF00"/>
                </a:highlight>
              </a:rPr>
              <a:t>?</a:t>
            </a:r>
            <a:endParaRPr lang="ko-KR" altLang="en-US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5E21A9-B51F-48F5-BB18-B7B61CF09D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98"/>
          <a:stretch/>
        </p:blipFill>
        <p:spPr>
          <a:xfrm>
            <a:off x="0" y="1655722"/>
            <a:ext cx="9144000" cy="5196630"/>
          </a:xfrm>
          <a:prstGeom prst="rect">
            <a:avLst/>
          </a:prstGeom>
        </p:spPr>
      </p:pic>
      <p:sp>
        <p:nvSpPr>
          <p:cNvPr id="11" name="오른쪽 중괄호 10">
            <a:extLst>
              <a:ext uri="{FF2B5EF4-FFF2-40B4-BE49-F238E27FC236}">
                <a16:creationId xmlns:a16="http://schemas.microsoft.com/office/drawing/2014/main" id="{F7E22B08-CF03-4503-AD35-467A5C703928}"/>
              </a:ext>
            </a:extLst>
          </p:cNvPr>
          <p:cNvSpPr/>
          <p:nvPr/>
        </p:nvSpPr>
        <p:spPr>
          <a:xfrm rot="5400000">
            <a:off x="7394298" y="3300722"/>
            <a:ext cx="289724" cy="3010898"/>
          </a:xfrm>
          <a:prstGeom prst="rightBrace">
            <a:avLst>
              <a:gd name="adj1" fmla="val 108276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8DB1A7-855D-4CF0-B1F8-C6EE1089B1B4}"/>
              </a:ext>
            </a:extLst>
          </p:cNvPr>
          <p:cNvSpPr txBox="1"/>
          <p:nvPr/>
        </p:nvSpPr>
        <p:spPr>
          <a:xfrm>
            <a:off x="6580867" y="5013769"/>
            <a:ext cx="1827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네모 칸만 세면</a:t>
            </a:r>
            <a:r>
              <a:rPr lang="en-US" altLang="ko-KR"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23</a:t>
            </a:r>
            <a:r>
              <a:rPr lang="ko-KR" altLang="en-US"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endParaRPr lang="en-US" altLang="ko-KR" sz="14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1B84DEB-1D71-4E26-84B0-7E4186390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494" y="1212881"/>
            <a:ext cx="1409897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082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8813</TotalTime>
  <Words>3045</Words>
  <Application>Microsoft Office PowerPoint</Application>
  <PresentationFormat>화면 슬라이드 쇼(4:3)</PresentationFormat>
  <Paragraphs>252</Paragraphs>
  <Slides>34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9" baseType="lpstr">
      <vt:lpstr>Arial</vt:lpstr>
      <vt:lpstr>Times New Roman</vt:lpstr>
      <vt:lpstr>Cambria Math</vt:lpstr>
      <vt:lpstr>맑은 고딕</vt:lpstr>
      <vt:lpstr>Office Theme</vt:lpstr>
      <vt:lpstr>Automated Intracranial Artery Labeling using a Graph Neural Network and Hierarchical Refinement</vt:lpstr>
      <vt:lpstr>PowerPoint 프레젠테이션</vt:lpstr>
      <vt:lpstr>Graph neural network (GNN)  for node and edge probabilities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우준 박</dc:creator>
  <cp:lastModifiedBy>Woojune Park</cp:lastModifiedBy>
  <cp:revision>423</cp:revision>
  <dcterms:created xsi:type="dcterms:W3CDTF">2019-03-08T16:25:51Z</dcterms:created>
  <dcterms:modified xsi:type="dcterms:W3CDTF">2020-11-18T08:06:46Z</dcterms:modified>
</cp:coreProperties>
</file>